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41"/>
  </p:notesMasterIdLst>
  <p:sldIdLst>
    <p:sldId id="644" r:id="rId2"/>
    <p:sldId id="568" r:id="rId3"/>
    <p:sldId id="412" r:id="rId4"/>
    <p:sldId id="439" r:id="rId5"/>
    <p:sldId id="440" r:id="rId6"/>
    <p:sldId id="441" r:id="rId7"/>
    <p:sldId id="600" r:id="rId8"/>
    <p:sldId id="569" r:id="rId9"/>
    <p:sldId id="570" r:id="rId10"/>
    <p:sldId id="605" r:id="rId11"/>
    <p:sldId id="604" r:id="rId12"/>
    <p:sldId id="601" r:id="rId13"/>
    <p:sldId id="603" r:id="rId14"/>
    <p:sldId id="571" r:id="rId15"/>
    <p:sldId id="574" r:id="rId16"/>
    <p:sldId id="602" r:id="rId17"/>
    <p:sldId id="636" r:id="rId18"/>
    <p:sldId id="607" r:id="rId19"/>
    <p:sldId id="638" r:id="rId20"/>
    <p:sldId id="637" r:id="rId21"/>
    <p:sldId id="624" r:id="rId22"/>
    <p:sldId id="625" r:id="rId23"/>
    <p:sldId id="573" r:id="rId24"/>
    <p:sldId id="576" r:id="rId25"/>
    <p:sldId id="575" r:id="rId26"/>
    <p:sldId id="628" r:id="rId27"/>
    <p:sldId id="640" r:id="rId28"/>
    <p:sldId id="639" r:id="rId29"/>
    <p:sldId id="641" r:id="rId30"/>
    <p:sldId id="642" r:id="rId31"/>
    <p:sldId id="643" r:id="rId32"/>
    <p:sldId id="616" r:id="rId33"/>
    <p:sldId id="613" r:id="rId34"/>
    <p:sldId id="594" r:id="rId35"/>
    <p:sldId id="599" r:id="rId36"/>
    <p:sldId id="593" r:id="rId37"/>
    <p:sldId id="595" r:id="rId38"/>
    <p:sldId id="597" r:id="rId39"/>
    <p:sldId id="596" r:id="rId40"/>
  </p:sldIdLst>
  <p:sldSz cx="9144000" cy="5143500" type="screen16x9"/>
  <p:notesSz cx="6858000" cy="9144000"/>
  <p:embeddedFontLst>
    <p:embeddedFont>
      <p:font typeface="Academy Engraved LET" pitchFamily="2" charset="0"/>
      <p:regular r:id="rId42"/>
    </p:embeddedFont>
    <p:embeddedFont>
      <p:font typeface="Book Antiqua" panose="02040602050305030304" pitchFamily="18" charset="0"/>
      <p:regular r:id="rId43"/>
      <p:bold r:id="rId44"/>
      <p:italic r:id="rId45"/>
      <p:boldItalic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ambria Math" panose="02040503050406030204" pitchFamily="18" charset="0"/>
      <p:regular r:id="rId51"/>
    </p:embeddedFont>
    <p:embeddedFont>
      <p:font typeface="Nikosh" panose="02000000000000000000" pitchFamily="2" charset="0"/>
      <p:regular r:id="rId52"/>
    </p:embeddedFont>
    <p:embeddedFont>
      <p:font typeface="Oswald" panose="02000503000000000000" pitchFamily="2" charset="0"/>
      <p:regular r:id="rId53"/>
      <p:bold r:id="rId54"/>
    </p:embeddedFont>
    <p:embeddedFont>
      <p:font typeface="SutonnyMJ" pitchFamily="2" charset="0"/>
      <p:regular r:id="rId55"/>
      <p:bold r:id="rId56"/>
      <p:italic r:id="rId57"/>
      <p:boldItalic r:id="rId58"/>
    </p:embeddedFont>
    <p:embeddedFont>
      <p:font typeface="Tinos" panose="020B0604020202020204" charset="0"/>
      <p:regular r:id="rId59"/>
      <p:bold r:id="rId60"/>
      <p:italic r:id="rId61"/>
      <p:boldItalic r:id="rId62"/>
    </p:embeddedFont>
    <p:embeddedFont>
      <p:font typeface="Tw Cen MT Condensed" panose="020B0606020104020203" pitchFamily="34" charset="0"/>
      <p:regular r:id="rId63"/>
      <p:bold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  <a:srgbClr val="000000"/>
    <a:srgbClr val="0000FF"/>
    <a:srgbClr val="009900"/>
    <a:srgbClr val="FF00FF"/>
    <a:srgbClr val="FFFF00"/>
    <a:srgbClr val="00CC00"/>
    <a:srgbClr val="00FFFF"/>
    <a:srgbClr val="00FF00"/>
    <a:srgbClr val="EAFC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6D88B8-E38D-4647-814C-4219EAFAFF94}">
  <a:tblStyle styleId="{626D88B8-E38D-4647-814C-4219EAFAFF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 varScale="1">
        <p:scale>
          <a:sx n="101" d="100"/>
          <a:sy n="101" d="100"/>
        </p:scale>
        <p:origin x="922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63" Type="http://schemas.openxmlformats.org/officeDocument/2006/relationships/font" Target="fonts/font22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font" Target="fonts/font23.fntdata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4969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195400" y="1915625"/>
            <a:ext cx="53079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912025" y="2116750"/>
            <a:ext cx="580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912025" y="3144851"/>
            <a:ext cx="580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1592350" y="3640275"/>
            <a:ext cx="65625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 i="1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" name="Google Shape;45;p9"/>
          <p:cNvCxnSpPr/>
          <p:nvPr/>
        </p:nvCxnSpPr>
        <p:spPr>
          <a:xfrm>
            <a:off x="1706950" y="3643125"/>
            <a:ext cx="6321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92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593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12/24/2021</a:t>
            </a:fld>
            <a:endParaRPr lang="en-US"/>
          </a:p>
        </p:txBody>
      </p:sp>
      <p:sp>
        <p:nvSpPr>
          <p:cNvPr id="104859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59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3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libro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nos"/>
              <a:buChar char="◈"/>
              <a:defRPr sz="30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◆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◇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⬥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7" r:id="rId4"/>
    <p:sldLayoutId id="2147483673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atiqullahrac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514350"/>
            <a:ext cx="7228850" cy="2133600"/>
          </a:xfrm>
          <a:solidFill>
            <a:srgbClr val="FFFF00"/>
          </a:solidFill>
          <a:ln w="57150">
            <a:solidFill>
              <a:srgbClr val="FF0000"/>
            </a:solidFill>
          </a:ln>
        </p:spPr>
        <p:txBody>
          <a:bodyPr/>
          <a:lstStyle/>
          <a:p>
            <a:pPr algn="ctr">
              <a:lnSpc>
                <a:spcPts val="6100"/>
              </a:lnSpc>
            </a:pPr>
            <a:r>
              <a:rPr lang="en-GB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পৃথিবীতে</a:t>
            </a:r>
            <a:r>
              <a:rPr lang="en-GB" sz="66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সবচেয়ে</a:t>
            </a:r>
            <a:r>
              <a:rPr lang="en-GB" sz="66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বড়</a:t>
            </a:r>
            <a:r>
              <a:rPr lang="en-GB" sz="66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সমস্যা</a:t>
            </a:r>
            <a:br>
              <a:rPr lang="en-GB" sz="66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</a:br>
            <a:r>
              <a:rPr lang="en-GB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সফলতা</a:t>
            </a:r>
            <a:r>
              <a:rPr lang="en-GB" sz="66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অর্জন</a:t>
            </a:r>
            <a:r>
              <a:rPr lang="en-GB" sz="66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660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করা</a:t>
            </a:r>
            <a:endParaRPr lang="en-US" sz="660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2724150"/>
            <a:ext cx="7152650" cy="1767876"/>
          </a:xfrm>
          <a:ln w="5715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>
              <a:lnSpc>
                <a:spcPts val="6300"/>
              </a:lnSpc>
            </a:pPr>
            <a:r>
              <a:rPr lang="en-GB" sz="72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সবাই</a:t>
            </a:r>
            <a:r>
              <a:rPr lang="en-GB" sz="72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72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কি</a:t>
            </a:r>
            <a:r>
              <a:rPr lang="en-GB" sz="72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72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এক</a:t>
            </a:r>
            <a:r>
              <a:rPr lang="en-GB" sz="72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72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মত</a:t>
            </a:r>
            <a:r>
              <a:rPr lang="en-GB" sz="72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?????</a:t>
            </a:r>
            <a:endParaRPr lang="en-US" sz="72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3035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43399" y="590550"/>
            <a:ext cx="1676401" cy="1083600"/>
          </a:xfrm>
          <a:ln w="57150">
            <a:solidFill>
              <a:srgbClr val="00FF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7200" spc="-150" dirty="0" err="1">
                <a:latin typeface="Nikosh" pitchFamily="2" charset="0"/>
                <a:cs typeface="Nikosh" pitchFamily="2" charset="0"/>
              </a:rPr>
              <a:t>নমূনা</a:t>
            </a:r>
            <a:endParaRPr lang="en-US" sz="7200" spc="-150" dirty="0"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0018074"/>
              </p:ext>
            </p:extLst>
          </p:nvPr>
        </p:nvGraphicFramePr>
        <p:xfrm>
          <a:off x="1295400" y="1885949"/>
          <a:ext cx="7152650" cy="2606076"/>
        </p:xfrm>
        <a:graphic>
          <a:graphicData uri="http://schemas.openxmlformats.org/drawingml/2006/table">
            <a:tbl>
              <a:tblPr firstRow="1" bandRow="1">
                <a:tableStyleId>{626D88B8-E38D-4647-814C-4219EAFAFF94}</a:tableStyleId>
              </a:tblPr>
              <a:tblGrid>
                <a:gridCol w="176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845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0303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4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</a:t>
                      </a:r>
                      <a:r>
                        <a:rPr lang="en-US" sz="44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4400" b="1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নং</a:t>
                      </a:r>
                      <a:r>
                        <a:rPr lang="en-US" sz="44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- </a:t>
                      </a:r>
                      <a:endParaRPr lang="en-US" sz="44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endParaRPr lang="en-US" sz="2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         </a:t>
                      </a:r>
                      <a:r>
                        <a:rPr lang="en-US" sz="32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তারিখঃ</a:t>
                      </a:r>
                      <a:r>
                        <a:rPr lang="en-US" sz="32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</a:t>
                      </a:r>
                      <a:r>
                        <a:rPr lang="en-US" sz="3200" b="1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খ্রিঃ</a:t>
                      </a:r>
                      <a:endParaRPr lang="en-US" sz="32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0303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36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জবের</a:t>
                      </a:r>
                      <a:r>
                        <a:rPr lang="en-US" sz="3600" b="1" spc="-15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36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নামঃ</a:t>
                      </a:r>
                      <a:endParaRPr lang="en-US" sz="36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endParaRPr lang="en-US" sz="2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38608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14350"/>
            <a:ext cx="7076450" cy="3977676"/>
          </a:xfrm>
          <a:ln w="57150">
            <a:solidFill>
              <a:srgbClr val="FF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/>
            <a:r>
              <a:rPr lang="en-US" sz="6600" b="1" i="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6600" b="1" i="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নং</a:t>
            </a:r>
            <a:r>
              <a:rPr lang="en-US" sz="6600" b="1" i="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- ৬     </a:t>
            </a:r>
          </a:p>
          <a:p>
            <a:pPr marL="0"/>
            <a:r>
              <a:rPr lang="en-US" sz="6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তারিখঃ</a:t>
            </a:r>
            <a:r>
              <a:rPr lang="en-US" sz="6600" b="1" i="0" spc="-30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               খ্রিঃ</a:t>
            </a:r>
            <a:endParaRPr lang="en-US" sz="66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r>
              <a:rPr lang="en-US" sz="48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48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নামঃ</a:t>
            </a:r>
            <a:r>
              <a:rPr lang="en-US" sz="48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পিপলস</a:t>
            </a:r>
            <a:r>
              <a:rPr lang="en-US" sz="48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800" b="1" i="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spc="-30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পর্যবেক্ষণকরণ</a:t>
            </a:r>
            <a:endParaRPr lang="en-US" sz="4800" b="1" i="0" spc="-30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5800" b="1" i="0" spc="-300" dirty="0">
                <a:solidFill>
                  <a:srgbClr val="0000FF"/>
                </a:solidFill>
              </a:rPr>
              <a:t>Study the people’s load</a:t>
            </a:r>
            <a:endParaRPr lang="en-US" sz="5200" b="1" i="0" spc="-150" dirty="0">
              <a:solidFill>
                <a:srgbClr val="0000FF"/>
              </a:solidFill>
              <a:latin typeface="Nikosh" pitchFamily="2" charset="0"/>
              <a:cs typeface="Nikosh" pitchFamily="2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949170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63000" y="0"/>
            <a:ext cx="381000" cy="5143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3200" spc="-300" dirty="0"/>
              <a:t>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12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039405"/>
              </p:ext>
            </p:extLst>
          </p:nvPr>
        </p:nvGraphicFramePr>
        <p:xfrm>
          <a:off x="1206795" y="548465"/>
          <a:ext cx="7315200" cy="3943561"/>
        </p:xfrm>
        <a:graphic>
          <a:graphicData uri="http://schemas.openxmlformats.org/drawingml/2006/table">
            <a:tbl>
              <a:tblPr firstRow="1" bandRow="1">
                <a:tableStyleId>{626D88B8-E38D-4647-814C-4219EAFAFF94}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7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46956">
                <a:tc>
                  <a:txBody>
                    <a:bodyPr/>
                    <a:lstStyle/>
                    <a:p>
                      <a:pPr algn="l"/>
                      <a:endParaRPr lang="en-US" sz="16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pPr algn="l"/>
                      <a:r>
                        <a:rPr lang="en-US" sz="26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</a:t>
                      </a:r>
                      <a:r>
                        <a:rPr lang="en-US" sz="2600" b="1" spc="-150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600" b="1" spc="-150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নং</a:t>
                      </a:r>
                      <a:r>
                        <a:rPr lang="en-US" sz="2600" b="1" spc="-150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- ৫</a:t>
                      </a:r>
                      <a:endParaRPr lang="en-US" sz="26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                       </a:t>
                      </a:r>
                    </a:p>
                    <a:p>
                      <a:pPr algn="ctr"/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        </a:t>
                      </a:r>
                      <a:r>
                        <a:rPr lang="en-US" sz="3200" b="1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     </a:t>
                      </a:r>
                      <a:r>
                        <a:rPr lang="en-US" sz="32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 </a:t>
                      </a:r>
                      <a:r>
                        <a:rPr lang="en-US" sz="3200" b="1" spc="-15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তারিখঃ</a:t>
                      </a:r>
                      <a:r>
                        <a:rPr lang="en-US" sz="3200" b="1" spc="-15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১৬- ০৬-</a:t>
                      </a:r>
                      <a:r>
                        <a:rPr lang="en-US" sz="3200" b="1" spc="-150" baseline="0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২০২১ </a:t>
                      </a:r>
                      <a:r>
                        <a:rPr lang="en-US" sz="3200" b="1" spc="-150" baseline="0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খ্রিঃ</a:t>
                      </a:r>
                      <a:endParaRPr lang="en-US" sz="3200" b="1" spc="-15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00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6605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pPr algn="ctr"/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pPr algn="ctr"/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pPr algn="ctr"/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  <a:p>
                      <a:pPr algn="ctr"/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জবের</a:t>
                      </a: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rgbClr val="000000"/>
                          </a:solidFill>
                          <a:latin typeface="Nikosh" pitchFamily="2" charset="0"/>
                          <a:cs typeface="Nikosh" pitchFamily="2" charset="0"/>
                        </a:rPr>
                        <a:t>নামঃ</a:t>
                      </a:r>
                      <a:endParaRPr lang="en-US" sz="2000" b="1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4191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800"/>
                        <a:buFont typeface="Tinos"/>
                        <a:buNone/>
                        <a:tabLst/>
                        <a:defRPr/>
                      </a:pPr>
                      <a:r>
                        <a:rPr kumimoji="0" lang="en-US" sz="48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 </a:t>
                      </a:r>
                    </a:p>
                    <a:p>
                      <a:pPr marL="0" marR="0" lvl="0" indent="-4191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800"/>
                        <a:buFont typeface="Tinos"/>
                        <a:buNone/>
                        <a:tabLst/>
                        <a:defRPr/>
                      </a:pPr>
                      <a:r>
                        <a:rPr kumimoji="0" lang="en-US" sz="5900" b="1" i="0" u="none" strike="noStrike" kern="0" cap="none" spc="-30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পিপলস</a:t>
                      </a:r>
                      <a:r>
                        <a:rPr kumimoji="0" lang="en-US" sz="59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kumimoji="0" lang="en-US" sz="5900" b="1" i="0" u="none" strike="noStrike" kern="0" cap="none" spc="-30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লোড</a:t>
                      </a:r>
                      <a:r>
                        <a:rPr kumimoji="0" lang="en-US" sz="59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 </a:t>
                      </a:r>
                      <a:r>
                        <a:rPr kumimoji="0" lang="en-US" sz="5900" b="1" i="0" u="none" strike="noStrike" kern="0" cap="none" spc="-30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ikosh" pitchFamily="2" charset="0"/>
                          <a:ea typeface="Tinos"/>
                          <a:cs typeface="Nikosh" pitchFamily="2" charset="0"/>
                          <a:sym typeface="Tinos"/>
                        </a:rPr>
                        <a:t>পর্যবেক্ষণকরণ</a:t>
                      </a:r>
                      <a:endParaRPr kumimoji="0" lang="en-US" sz="5900" b="1" i="0" u="none" strike="noStrike" kern="0" cap="none" spc="-30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ikosh" pitchFamily="2" charset="0"/>
                        <a:ea typeface="Tinos"/>
                        <a:cs typeface="Nikosh" pitchFamily="2" charset="0"/>
                        <a:sym typeface="Tinos"/>
                      </a:endParaRPr>
                    </a:p>
                    <a:p>
                      <a:pPr marL="0" marR="0" lvl="0" indent="-4191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800"/>
                        <a:buFont typeface="Tinos"/>
                        <a:buNone/>
                        <a:tabLst/>
                        <a:defRPr/>
                      </a:pPr>
                      <a:r>
                        <a:rPr kumimoji="0" lang="en-US" sz="5400" b="1" i="0" u="none" strike="noStrike" kern="0" cap="none" spc="-300" normalizeH="0" baseline="0" noProof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uLnTx/>
                          <a:uFillTx/>
                          <a:latin typeface="Tinos"/>
                          <a:ea typeface="Tinos"/>
                          <a:cs typeface="Tinos"/>
                          <a:sym typeface="Tinos"/>
                        </a:rPr>
                        <a:t>Study the people’s load</a:t>
                      </a:r>
                      <a:endParaRPr kumimoji="0" lang="en-US" sz="4800" b="1" i="0" u="none" strike="noStrike" kern="0" cap="none" spc="-150" normalizeH="0" baseline="0" noProof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Nikosh" pitchFamily="2" charset="0"/>
                        <a:ea typeface="Tinos"/>
                        <a:cs typeface="Nikosh" pitchFamily="2" charset="0"/>
                        <a:sym typeface="Tinos"/>
                      </a:endParaRPr>
                    </a:p>
                  </a:txBody>
                  <a:tcPr>
                    <a:solidFill>
                      <a:srgbClr val="00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645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81400" y="527486"/>
            <a:ext cx="2438400" cy="1066800"/>
          </a:xfrm>
          <a:solidFill>
            <a:srgbClr val="00FFFF"/>
          </a:solidFill>
          <a:ln w="57150">
            <a:solidFill>
              <a:srgbClr val="FF00FF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6600" spc="-150" dirty="0" err="1">
                <a:latin typeface="Nikosh" pitchFamily="2" charset="0"/>
                <a:cs typeface="Nikosh" pitchFamily="2" charset="0"/>
              </a:rPr>
              <a:t>জব</a:t>
            </a:r>
            <a:r>
              <a:rPr lang="en-US" sz="6600" spc="-150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6600" spc="-150" dirty="0" err="1">
                <a:latin typeface="Nikosh" pitchFamily="2" charset="0"/>
                <a:cs typeface="Nikosh" pitchFamily="2" charset="0"/>
              </a:rPr>
              <a:t>শীট</a:t>
            </a:r>
            <a:endParaRPr lang="en-US" sz="6600" spc="-150" dirty="0"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6921" y="1718277"/>
            <a:ext cx="7228850" cy="2834676"/>
          </a:xfrm>
          <a:solidFill>
            <a:schemeClr val="bg1"/>
          </a:solidFill>
          <a:ln w="57150">
            <a:solidFill>
              <a:srgbClr val="00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lvl="0"/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১। 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উদ্দেশ্য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(Objectives):</a:t>
            </a:r>
          </a:p>
          <a:p>
            <a:pPr marL="0" lvl="0"/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২।  </a:t>
            </a:r>
            <a:r>
              <a:rPr lang="en-US" sz="36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কার্যপ্রণালী</a:t>
            </a:r>
            <a:r>
              <a:rPr lang="en-US" sz="3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(Working procedure):</a:t>
            </a:r>
          </a:p>
          <a:p>
            <a:pPr marL="0" lvl="0"/>
            <a:r>
              <a:rPr lang="en-US" sz="3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৩। </a:t>
            </a:r>
            <a:r>
              <a:rPr lang="en-US" sz="3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সমস্যাবলি</a:t>
            </a:r>
            <a:r>
              <a:rPr lang="en-US" sz="3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ও </a:t>
            </a:r>
            <a:r>
              <a:rPr lang="en-US" sz="3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সমাধান</a:t>
            </a:r>
            <a:r>
              <a:rPr lang="en-US" sz="3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(Problem &amp; Solving ):</a:t>
            </a:r>
            <a:endParaRPr lang="en-US" sz="3000" b="1" i="0" dirty="0">
              <a:solidFill>
                <a:srgbClr val="0D01AF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৪। </a:t>
            </a:r>
            <a:r>
              <a:rPr lang="en-US" sz="4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সতর্কতা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4000" b="1" i="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Precautions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): </a:t>
            </a:r>
          </a:p>
          <a:p>
            <a:pPr marL="0" lvl="0"/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৫। </a:t>
            </a:r>
            <a:r>
              <a:rPr lang="en-US" sz="40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মন্তব্য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4000" b="1" i="0" dirty="0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Remarks</a:t>
            </a:r>
            <a:r>
              <a:rPr lang="en-US" sz="40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): </a:t>
            </a:r>
            <a:endParaRPr lang="en-US" sz="4000" b="1" i="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32408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514350"/>
            <a:ext cx="7391400" cy="838200"/>
          </a:xfrm>
          <a:ln w="57150">
            <a:solidFill>
              <a:srgbClr val="00FF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5500" spc="-150" dirty="0" err="1">
                <a:latin typeface="Nikosh" pitchFamily="2" charset="0"/>
                <a:cs typeface="Nikosh" pitchFamily="2" charset="0"/>
              </a:rPr>
              <a:t>উদ্দেশ্য</a:t>
            </a:r>
            <a:r>
              <a:rPr lang="en-US" sz="5500" spc="-150" dirty="0">
                <a:latin typeface="Nikosh" pitchFamily="2" charset="0"/>
                <a:cs typeface="Nikosh" pitchFamily="2" charset="0"/>
              </a:rPr>
              <a:t> (Objectives):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3434" y="1444027"/>
            <a:ext cx="7315200" cy="3047999"/>
          </a:xfrm>
          <a:solidFill>
            <a:schemeClr val="bg1"/>
          </a:solidFill>
          <a:ln w="57150">
            <a:solidFill>
              <a:srgbClr val="0000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marL="0">
              <a:spcBef>
                <a:spcPts val="600"/>
              </a:spcBef>
            </a:pPr>
            <a:r>
              <a:rPr lang="en-US" sz="5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5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একটি</a:t>
            </a:r>
            <a:r>
              <a:rPr lang="en-US" sz="5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সাধারণ</a:t>
            </a:r>
            <a:r>
              <a:rPr lang="en-US" sz="5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অফিস</a:t>
            </a:r>
            <a:r>
              <a:rPr lang="en-US" sz="5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57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হিমাগার</a:t>
            </a:r>
            <a:r>
              <a:rPr lang="en-US" sz="57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</a:p>
          <a:p>
            <a:pPr marL="0">
              <a:spcBef>
                <a:spcPts val="600"/>
              </a:spcBef>
            </a:pPr>
            <a:r>
              <a:rPr lang="en-US" sz="5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শপিংমল</a:t>
            </a: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কোনো</a:t>
            </a: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বাণিজ্যিক</a:t>
            </a: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0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স্থানের</a:t>
            </a:r>
            <a:endParaRPr lang="en-US" sz="50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>
              <a:spcBef>
                <a:spcPts val="600"/>
              </a:spcBef>
            </a:pPr>
            <a:r>
              <a:rPr lang="en-US" sz="50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পিপলস</a:t>
            </a:r>
            <a:r>
              <a:rPr lang="en-US" sz="49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9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9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9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অর্জন</a:t>
            </a:r>
            <a:r>
              <a:rPr lang="en-US" sz="49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করবে</a:t>
            </a:r>
            <a:r>
              <a:rPr lang="en-US" sz="49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endParaRPr lang="en-US" sz="4900" b="1" i="0" spc="-300" dirty="0">
              <a:solidFill>
                <a:srgbClr val="000000"/>
              </a:solidFill>
              <a:latin typeface="SutonnyMJ" pitchFamily="2" charset="0"/>
              <a:cs typeface="SutonnyMJ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99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81626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199" y="514350"/>
            <a:ext cx="7315199" cy="990600"/>
          </a:xfrm>
          <a:solidFill>
            <a:srgbClr val="FFFF00"/>
          </a:solidFill>
          <a:ln w="57150">
            <a:solidFill>
              <a:srgbClr val="C00000"/>
            </a:solidFill>
          </a:ln>
        </p:spPr>
        <p:txBody>
          <a:bodyPr/>
          <a:lstStyle/>
          <a:p>
            <a:pPr algn="ctr"/>
            <a:r>
              <a:rPr lang="en-US" sz="4400" spc="-300" dirty="0" err="1">
                <a:latin typeface="Nikosh" pitchFamily="2" charset="0"/>
                <a:cs typeface="Nikosh" pitchFamily="2" charset="0"/>
              </a:rPr>
              <a:t>কার্যপ্রণালী</a:t>
            </a:r>
            <a:r>
              <a:rPr lang="en-US" sz="4400" spc="-300" dirty="0">
                <a:latin typeface="Nikosh" pitchFamily="2" charset="0"/>
                <a:cs typeface="Nikosh" pitchFamily="2" charset="0"/>
              </a:rPr>
              <a:t> (Working  procedure)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0733" y="1623188"/>
            <a:ext cx="7228850" cy="2868838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>
              <a:spcBef>
                <a:spcPts val="1200"/>
              </a:spcBef>
            </a:pP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পিপলস্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বলতে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কোনো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শীতাতপ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নিয়ন্ত্রিত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>
              <a:spcBef>
                <a:spcPts val="1200"/>
              </a:spcBef>
            </a:pP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স্থানে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কক্ষে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অবস্থানরত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কর্মরত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1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মানুষের</a:t>
            </a:r>
            <a:r>
              <a:rPr lang="en-US" sz="41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>
              <a:spcBef>
                <a:spcPts val="1200"/>
              </a:spcBef>
            </a:pPr>
            <a:r>
              <a:rPr lang="en-US" sz="4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শরীর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হতে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নির্গত</a:t>
            </a:r>
            <a:r>
              <a:rPr lang="en-US" sz="4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তাপের</a:t>
            </a:r>
            <a:r>
              <a:rPr lang="en-US" sz="4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পরিমাণকে</a:t>
            </a:r>
            <a:r>
              <a:rPr lang="en-US" sz="42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বুঝায়</a:t>
            </a:r>
            <a:endParaRPr lang="en-US" sz="42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03840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228849" cy="3977676"/>
          </a:xfrm>
          <a:solidFill>
            <a:schemeClr val="bg1"/>
          </a:solidFill>
          <a:ln w="76200">
            <a:solidFill>
              <a:srgbClr val="0000FF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0" lvl="0">
              <a:spcBef>
                <a:spcPts val="600"/>
              </a:spcBef>
            </a:pP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এটি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একটি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পরিবর্তনশীল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প্রতিটি</a:t>
            </a:r>
            <a:r>
              <a:rPr lang="en-US" sz="48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>
              <a:spcBef>
                <a:spcPts val="600"/>
              </a:spcBef>
            </a:pPr>
            <a:r>
              <a:rPr lang="en-US" sz="4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মানুষের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শরীর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হতে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নির্গত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তাপের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2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পরিমাণ</a:t>
            </a:r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</a:p>
          <a:p>
            <a:pPr marL="0" lvl="0">
              <a:spcBef>
                <a:spcPts val="600"/>
              </a:spcBef>
            </a:pPr>
            <a:r>
              <a:rPr lang="en-US" sz="4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উক্ত</a:t>
            </a:r>
            <a:r>
              <a:rPr lang="en-US" sz="4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ব্যক্তির</a:t>
            </a:r>
            <a:r>
              <a:rPr lang="en-US" sz="4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কাজের</a:t>
            </a:r>
            <a:r>
              <a:rPr lang="en-US" sz="4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সাথে</a:t>
            </a:r>
            <a:r>
              <a:rPr lang="en-US" sz="4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সম্পৃক্ত</a:t>
            </a:r>
            <a:r>
              <a:rPr lang="en-US" sz="4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6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অর্থা</a:t>
            </a:r>
            <a:r>
              <a:rPr lang="en-US" sz="46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ৎ- </a:t>
            </a:r>
          </a:p>
          <a:p>
            <a:pPr marL="0" lvl="0">
              <a:spcBef>
                <a:spcPts val="600"/>
              </a:spcBef>
            </a:pPr>
            <a:r>
              <a:rPr lang="en-US" sz="44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endParaRPr lang="en-US" sz="72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3" y="2817841"/>
            <a:ext cx="7086599" cy="1658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9749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7438" y="514349"/>
            <a:ext cx="7110611" cy="4038603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endParaRPr lang="en-US" sz="3600" b="1" i="0" spc="-300" dirty="0">
              <a:solidFill>
                <a:srgbClr val="000000"/>
              </a:solidFill>
              <a:latin typeface="SutonnyMJ" pitchFamily="2" charset="0"/>
              <a:cs typeface="SutonnyMJ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17</a:t>
            </a:fld>
            <a:endParaRPr lang="en" dirty="0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799" y="590550"/>
            <a:ext cx="7000249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99993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514350"/>
                <a:ext cx="7228849" cy="3977676"/>
              </a:xfrm>
              <a:solidFill>
                <a:schemeClr val="bg1"/>
              </a:solidFill>
              <a:ln w="76200">
                <a:solidFill>
                  <a:srgbClr val="0000FF"/>
                </a:solidFill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 lvl="0">
                  <a:lnSpc>
                    <a:spcPts val="6200"/>
                  </a:lnSpc>
                </a:pPr>
                <a:r>
                  <a:rPr lang="en-US" sz="53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∴ </a:t>
                </a:r>
                <a:r>
                  <a:rPr lang="en-US" sz="53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পিপলস</a:t>
                </a:r>
                <a:r>
                  <a:rPr lang="en-US" sz="53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3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লোড</a:t>
                </a:r>
                <a:r>
                  <a:rPr lang="en-US" sz="53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3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</a:t>
                </a:r>
              </a:p>
              <a:p>
                <a:pPr marL="0" lvl="0">
                  <a:lnSpc>
                    <a:spcPts val="6200"/>
                  </a:lnSpc>
                </a:pPr>
                <a:r>
                  <a:rPr lang="en-US" sz="53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{</a:t>
                </a:r>
                <a:r>
                  <a:rPr lang="en-US" sz="53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অবস্থান</a:t>
                </a:r>
                <a:r>
                  <a:rPr lang="en-US" sz="53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3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কারীর</a:t>
                </a:r>
                <a:r>
                  <a:rPr lang="en-US" sz="53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3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সংখ্যা</a:t>
                </a:r>
                <a:r>
                  <a:rPr lang="en-US" sz="53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3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×</a:t>
                </a:r>
              </a:p>
              <a:p>
                <a:pPr marL="0" lvl="0">
                  <a:lnSpc>
                    <a:spcPts val="6200"/>
                  </a:lnSpc>
                </a:pPr>
                <a:r>
                  <a:rPr lang="en-US" sz="5300" b="1" i="0" spc="-150" dirty="0" err="1">
                    <a:solidFill>
                      <a:srgbClr val="C00000"/>
                    </a:solidFill>
                    <a:latin typeface="Nikosh" pitchFamily="2" charset="0"/>
                    <a:cs typeface="Nikosh" pitchFamily="2" charset="0"/>
                  </a:rPr>
                  <a:t>অবস্থানের</a:t>
                </a:r>
                <a:r>
                  <a:rPr lang="en-US" sz="5300" b="1" i="0" spc="-150" dirty="0">
                    <a:solidFill>
                      <a:srgbClr val="C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300" b="1" i="0" spc="-150" dirty="0" err="1">
                    <a:solidFill>
                      <a:srgbClr val="C00000"/>
                    </a:solidFill>
                    <a:latin typeface="Nikosh" pitchFamily="2" charset="0"/>
                    <a:cs typeface="Nikosh" pitchFamily="2" charset="0"/>
                  </a:rPr>
                  <a:t>সময়</a:t>
                </a:r>
                <a:r>
                  <a:rPr lang="en-US" sz="53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(</a:t>
                </a:r>
                <a:r>
                  <a:rPr lang="en-US" sz="53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hr</a:t>
                </a:r>
                <a:r>
                  <a:rPr lang="en-US" sz="53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)  × </a:t>
                </a:r>
              </a:p>
              <a:p>
                <a:pPr marL="0" lvl="0">
                  <a:lnSpc>
                    <a:spcPts val="6200"/>
                  </a:lnSpc>
                </a:pPr>
                <a:r>
                  <a:rPr lang="en-US" sz="53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শরীর</a:t>
                </a:r>
                <a:r>
                  <a:rPr lang="en-US" sz="53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3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53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3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নির্গত</a:t>
                </a:r>
                <a:r>
                  <a:rPr lang="en-US" sz="53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3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53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(w)}</a:t>
                </a:r>
                <a:r>
                  <a:rPr lang="en-US" sz="55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5500" b="1" i="1" spc="-15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÷</m:t>
                    </m:r>
                  </m:oMath>
                </a14:m>
                <a:endParaRPr lang="en-US" sz="5500" b="1" i="0" spc="-150" dirty="0">
                  <a:solidFill>
                    <a:srgbClr val="FF0000"/>
                  </a:solidFill>
                  <a:latin typeface="Nikosh" pitchFamily="2" charset="0"/>
                  <a:ea typeface="Cambria Math"/>
                  <a:cs typeface="Nikosh" pitchFamily="2" charset="0"/>
                </a:endParaRPr>
              </a:p>
              <a:p>
                <a:pPr marL="0" lvl="0">
                  <a:lnSpc>
                    <a:spcPts val="6200"/>
                  </a:lnSpc>
                </a:pPr>
                <a:r>
                  <a:rPr lang="en-US" sz="55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53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24 </a:t>
                </a:r>
                <a:r>
                  <a:rPr lang="en-US" sz="53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hr</a:t>
                </a:r>
                <a:r>
                  <a:rPr lang="en-US" sz="53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(</a:t>
                </a:r>
                <a:r>
                  <a:rPr lang="en-US" sz="53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ঘন্টা</a:t>
                </a:r>
                <a:r>
                  <a:rPr lang="en-US" sz="53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) </a:t>
                </a:r>
                <a:r>
                  <a:rPr lang="en-US" sz="53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বা</a:t>
                </a:r>
                <a:r>
                  <a:rPr lang="en-US" sz="53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০১ </a:t>
                </a:r>
                <a:r>
                  <a:rPr lang="en-US" sz="53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দিন</a:t>
                </a:r>
                <a:r>
                  <a:rPr lang="en-US" sz="53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। 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514350"/>
                <a:ext cx="7228849" cy="3977676"/>
              </a:xfrm>
              <a:blipFill rotWithShape="1">
                <a:blip r:embed="rId2"/>
                <a:stretch>
                  <a:fillRect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1718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50616" y="524983"/>
                <a:ext cx="7228850" cy="3977676"/>
              </a:xfrm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lvl="0" indent="-368300" algn="ctr">
                  <a:buClr>
                    <a:srgbClr val="7C7F91"/>
                  </a:buClr>
                </a:pPr>
                <a:r>
                  <a:rPr lang="en-US" sz="4400" b="1" i="0" kern="1200" spc="-150" dirty="0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 </a:t>
                </a:r>
                <a:r>
                  <a:rPr lang="en-US" sz="4800" b="1" i="0" kern="1200" spc="-150" dirty="0" err="1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Kg©iZ</a:t>
                </a:r>
                <a:r>
                  <a:rPr lang="en-US" sz="4800" b="1" i="0" kern="1200" spc="-150" dirty="0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  </a:t>
                </a:r>
                <a:r>
                  <a:rPr lang="en-US" sz="4800" b="1" i="0" kern="1200" spc="-150" dirty="0" err="1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gvby‡li</a:t>
                </a:r>
                <a:r>
                  <a:rPr lang="en-US" sz="4800" b="1" i="0" kern="1200" spc="-150" dirty="0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 </a:t>
                </a:r>
                <a:r>
                  <a:rPr lang="en-US" sz="4800" b="1" i="0" kern="1200" spc="-150" dirty="0" err="1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kixi</a:t>
                </a:r>
                <a:r>
                  <a:rPr lang="en-US" sz="4800" b="1" i="0" kern="1200" spc="-150" dirty="0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 </a:t>
                </a:r>
                <a:r>
                  <a:rPr lang="en-US" sz="4800" b="1" i="0" kern="1200" spc="-150" dirty="0" err="1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n‡Z</a:t>
                </a:r>
                <a:r>
                  <a:rPr lang="en-US" sz="4800" b="1" i="0" kern="1200" spc="-150" dirty="0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 </a:t>
                </a:r>
                <a:r>
                  <a:rPr lang="en-US" sz="4800" b="1" i="0" kern="1200" spc="-150" dirty="0" err="1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wbM©Z</a:t>
                </a:r>
                <a:r>
                  <a:rPr lang="en-US" sz="4800" b="1" i="0" kern="1200" spc="-150" dirty="0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 </a:t>
                </a:r>
                <a:r>
                  <a:rPr lang="en-US" sz="4800" b="1" i="0" kern="1200" spc="-150" dirty="0" err="1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Zvc</a:t>
                </a:r>
                <a:r>
                  <a:rPr lang="en-US" sz="4800" b="1" i="0" kern="1200" spc="-150" dirty="0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 </a:t>
                </a:r>
                <a:r>
                  <a:rPr lang="en-US" sz="4800" b="1" i="0" kern="1200" spc="-150" dirty="0" err="1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wbb</a:t>
                </a:r>
                <a:r>
                  <a:rPr lang="en-US" sz="4800" b="1" i="0" kern="1200" spc="-150" dirty="0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©‡qi </a:t>
                </a:r>
                <a:r>
                  <a:rPr lang="en-US" sz="4800" b="1" i="0" kern="1200" spc="-150" dirty="0" err="1">
                    <a:solidFill>
                      <a:srgbClr val="1D01E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m~Î</a:t>
                </a:r>
                <a:endParaRPr lang="en-US" sz="4800" b="1" i="0" kern="1200" spc="-150" dirty="0">
                  <a:solidFill>
                    <a:srgbClr val="1D01E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utonnyMJ" pitchFamily="2" charset="0"/>
                  <a:ea typeface="+mn-ea"/>
                  <a:cs typeface="SutonnyMJ" pitchFamily="2" charset="0"/>
                  <a:sym typeface="Muli"/>
                </a:endParaRPr>
              </a:p>
              <a:p>
                <a:pPr lvl="0" indent="-368300">
                  <a:buClr>
                    <a:srgbClr val="7C7F91"/>
                  </a:buClr>
                </a:pPr>
                <a:r>
                  <a:rPr lang="en-US" sz="5400" b="1" i="0" kern="1200" spc="-300" dirty="0">
                    <a:solidFill>
                      <a:srgbClr val="FFFF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+mn-ea"/>
                    <a:cs typeface="Times New Roman" pitchFamily="18" charset="0"/>
                    <a:sym typeface="Muli"/>
                  </a:rPr>
                  <a:t>Q</a:t>
                </a:r>
                <a:r>
                  <a:rPr lang="en-US" sz="5400" b="1" i="0" kern="1200" spc="-300" dirty="0">
                    <a:solidFill>
                      <a:srgbClr val="02001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Muli"/>
                  </a:rPr>
                  <a:t> = </a:t>
                </a:r>
                <a:r>
                  <a:rPr lang="en-US" sz="5400" b="1" i="0" spc="-300" dirty="0" err="1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  <a:sym typeface="Muli"/>
                  </a:rPr>
                  <a:t>জনসংখ্যা</a:t>
                </a:r>
                <a:r>
                  <a:rPr lang="en-US" sz="5400" b="1" i="0" spc="-30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  <a:sym typeface="Muli"/>
                  </a:rPr>
                  <a:t> </a:t>
                </a:r>
                <a:r>
                  <a:rPr lang="en-US" sz="5400" b="1" i="0" kern="1200" spc="-300" dirty="0">
                    <a:solidFill>
                      <a:srgbClr val="02001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Symbol"/>
                  </a:rPr>
                  <a:t> </a:t>
                </a:r>
                <a:r>
                  <a:rPr lang="en-US" sz="5400" b="1" i="0" kern="1200" spc="-300" dirty="0" err="1">
                    <a:solidFill>
                      <a:srgbClr val="02001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Symbol"/>
                  </a:rPr>
                  <a:t>Zv‡ci</a:t>
                </a:r>
                <a:r>
                  <a:rPr lang="en-US" sz="5400" b="1" i="0" kern="1200" spc="-300" dirty="0">
                    <a:solidFill>
                      <a:srgbClr val="02001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Symbol"/>
                  </a:rPr>
                  <a:t> </a:t>
                </a:r>
                <a:r>
                  <a:rPr lang="en-US" sz="5400" b="1" i="0" spc="-300" dirty="0" err="1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  <a:sym typeface="Muli"/>
                  </a:rPr>
                  <a:t>তুল্যাংঙ্ক</a:t>
                </a:r>
                <a:endParaRPr lang="en-US" sz="5400" b="1" i="0" spc="-3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ikosh" pitchFamily="2" charset="0"/>
                  <a:cs typeface="Nikosh" pitchFamily="2" charset="0"/>
                  <a:sym typeface="Muli"/>
                </a:endParaRPr>
              </a:p>
              <a:p>
                <a:pPr lvl="0" indent="-368300">
                  <a:buClr>
                    <a:srgbClr val="7C7F91"/>
                  </a:buClr>
                </a:pPr>
                <a:r>
                  <a:rPr lang="en-US" sz="5400" b="1" i="0" spc="-300" dirty="0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ikosh" pitchFamily="2" charset="0"/>
                    <a:cs typeface="Nikosh" pitchFamily="2" charset="0"/>
                    <a:sym typeface="Muli"/>
                  </a:rPr>
                  <a:t>          </a:t>
                </a:r>
                <a:r>
                  <a:rPr lang="en-US" sz="5400" b="1" i="0" kern="1200" spc="-300" dirty="0">
                    <a:solidFill>
                      <a:srgbClr val="02001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+mn-ea"/>
                    <a:cs typeface="Times New Roman" pitchFamily="18" charset="0"/>
                    <a:sym typeface="Symbol"/>
                  </a:rPr>
                  <a:t>(</a:t>
                </a:r>
                <a:r>
                  <a:rPr lang="en-US" sz="5400" b="1" i="0" kern="1200" spc="-300" dirty="0">
                    <a:solidFill>
                      <a:srgbClr val="FFFF00"/>
                    </a:solidFill>
                    <a:latin typeface="Times New Roman" pitchFamily="18" charset="0"/>
                    <a:ea typeface="+mn-ea"/>
                    <a:cs typeface="Times New Roman" pitchFamily="18" charset="0"/>
                    <a:sym typeface="Symbol"/>
                  </a:rPr>
                  <a:t>Kw</a:t>
                </a:r>
                <a:r>
                  <a:rPr lang="en-US" sz="5400" b="1" i="0" kern="1200" spc="-300" dirty="0">
                    <a:solidFill>
                      <a:srgbClr val="02001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itchFamily="18" charset="0"/>
                    <a:ea typeface="+mn-ea"/>
                    <a:cs typeface="Times New Roman" pitchFamily="18" charset="0"/>
                    <a:sym typeface="Symbol"/>
                  </a:rPr>
                  <a:t>)</a:t>
                </a:r>
                <a:r>
                  <a:rPr lang="en-US" sz="5400" b="1" i="0" kern="1200" spc="-300" dirty="0">
                    <a:solidFill>
                      <a:srgbClr val="02001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utonnyMJ" pitchFamily="2" charset="0"/>
                    <a:ea typeface="+mn-ea"/>
                    <a:cs typeface="SutonnyMJ" pitchFamily="2" charset="0"/>
                    <a:sym typeface="Symbol"/>
                  </a:rPr>
                  <a:t> 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5400" b="1" i="1" kern="1200" spc="-300">
                            <a:solidFill>
                              <a:srgbClr val="02001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+mn-ea"/>
                            <a:cs typeface="SutonnyMJ" pitchFamily="2" charset="0"/>
                            <a:sym typeface="Symbol"/>
                          </a:rPr>
                        </m:ctrlPr>
                      </m:fPr>
                      <m:num>
                        <m:r>
                          <a:rPr lang="en-US" sz="5400" b="1" i="0" kern="1200" spc="-300">
                            <a:solidFill>
                              <a:srgbClr val="02001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+mn-ea"/>
                            <a:cs typeface="SutonnyMJ" pitchFamily="2" charset="0"/>
                            <a:sym typeface="Symbol"/>
                          </a:rPr>
                          <m:t>𝐇𝐨𝐮𝐫𝐬</m:t>
                        </m:r>
                        <m:r>
                          <a:rPr lang="en-US" sz="5400" b="1" i="0" kern="1200" spc="-300">
                            <a:solidFill>
                              <a:srgbClr val="02001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+mn-ea"/>
                            <a:cs typeface="SutonnyMJ" pitchFamily="2" charset="0"/>
                            <a:sym typeface="Symbol"/>
                          </a:rPr>
                          <m:t> </m:t>
                        </m:r>
                        <m:r>
                          <a:rPr lang="en-US" sz="5400" b="1" i="0" kern="1200" spc="-300">
                            <a:solidFill>
                              <a:srgbClr val="02001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+mn-ea"/>
                            <a:cs typeface="SutonnyMJ" pitchFamily="2" charset="0"/>
                            <a:sym typeface="Symbol"/>
                          </a:rPr>
                          <m:t>𝐎𝐜𝐜𝐮𝐩𝐢𝐞𝐝</m:t>
                        </m:r>
                      </m:num>
                      <m:den>
                        <m:r>
                          <a:rPr lang="en-US" sz="5400" b="1" i="0" kern="1200" spc="-300">
                            <a:solidFill>
                              <a:srgbClr val="02001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+mn-ea"/>
                            <a:cs typeface="SutonnyMJ" pitchFamily="2" charset="0"/>
                            <a:sym typeface="Symbol"/>
                          </a:rPr>
                          <m:t>𝟐𝟒</m:t>
                        </m:r>
                        <m:r>
                          <a:rPr lang="en-US" sz="5400" b="1" i="0" kern="1200" spc="-300">
                            <a:solidFill>
                              <a:srgbClr val="02001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+mn-ea"/>
                            <a:cs typeface="SutonnyMJ" pitchFamily="2" charset="0"/>
                            <a:sym typeface="Symbol"/>
                          </a:rPr>
                          <m:t> </m:t>
                        </m:r>
                        <m:r>
                          <a:rPr lang="en-US" sz="5400" b="1" i="0" kern="1200" spc="-300">
                            <a:solidFill>
                              <a:srgbClr val="020010"/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/>
                            <a:ea typeface="+mn-ea"/>
                            <a:cs typeface="SutonnyMJ" pitchFamily="2" charset="0"/>
                            <a:sym typeface="Symbol"/>
                          </a:rPr>
                          <m:t>𝐡𝐫𝐬</m:t>
                        </m:r>
                      </m:den>
                    </m:f>
                  </m:oMath>
                </a14:m>
                <a:endParaRPr lang="en-US" sz="54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  <a:sym typeface="Muli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50616" y="524983"/>
                <a:ext cx="7228850" cy="3977676"/>
              </a:xfr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40254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199" y="525426"/>
            <a:ext cx="7228850" cy="685800"/>
          </a:xfrm>
          <a:ln w="76200">
            <a:solidFill>
              <a:srgbClr val="000000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ts val="2300"/>
              </a:lnSpc>
            </a:pP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br>
              <a:rPr lang="en-US" dirty="0">
                <a:solidFill>
                  <a:srgbClr val="EAFC04"/>
                </a:solidFill>
                <a:latin typeface="Nikosh" pitchFamily="2" charset="0"/>
                <a:cs typeface="Nikosh" pitchFamily="2" charset="0"/>
              </a:rPr>
            </a:br>
            <a:r>
              <a:rPr lang="en-US" sz="6000" spc="-150" dirty="0" err="1">
                <a:solidFill>
                  <a:srgbClr val="EAFC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জব</a:t>
            </a:r>
            <a:r>
              <a:rPr lang="en-US" sz="6000" spc="-150" dirty="0">
                <a:solidFill>
                  <a:srgbClr val="EAFC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6000" spc="-150" dirty="0" err="1">
                <a:solidFill>
                  <a:srgbClr val="EAFC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নং</a:t>
            </a:r>
            <a:r>
              <a:rPr lang="en-US" sz="6000" spc="-150" dirty="0">
                <a:solidFill>
                  <a:srgbClr val="EAFC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- ৬</a:t>
            </a:r>
            <a:endParaRPr lang="en-US" sz="6600" spc="-150" dirty="0">
              <a:solidFill>
                <a:srgbClr val="EAFC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276350"/>
            <a:ext cx="7228849" cy="32156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48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4800" b="1" i="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800" b="1" i="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নাম</a:t>
            </a:r>
            <a:endParaRPr lang="en-US" sz="4800" b="1" i="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6600" b="1" i="0" spc="-3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পিপলস</a:t>
            </a:r>
            <a:r>
              <a:rPr lang="en-US" sz="6600" b="1" i="0" spc="-3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3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6600" b="1" i="0" spc="-3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3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পর্যবেক্ষণ</a:t>
            </a:r>
            <a:r>
              <a:rPr lang="en-US" sz="6600" b="1" i="0" spc="-300" dirty="0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300" dirty="0" err="1">
                <a:solidFill>
                  <a:srgbClr val="080808"/>
                </a:solidFill>
                <a:latin typeface="Nikosh" pitchFamily="2" charset="0"/>
                <a:cs typeface="Nikosh" pitchFamily="2" charset="0"/>
              </a:rPr>
              <a:t>করণ</a:t>
            </a:r>
            <a:endParaRPr lang="en-US" sz="6600" b="1" i="0" spc="-300" dirty="0">
              <a:solidFill>
                <a:srgbClr val="080808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4800" b="1" i="0" spc="-150" dirty="0">
                <a:solidFill>
                  <a:srgbClr val="0000FF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48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(Study the people's load) </a:t>
            </a:r>
          </a:p>
          <a:p>
            <a:pPr algn="ctr"/>
            <a:endParaRPr lang="en-US" sz="48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2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76200">
            <a:solidFill>
              <a:srgbClr val="00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288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514350"/>
            <a:ext cx="7152650" cy="3977676"/>
          </a:xfrm>
          <a:prstGeom prst="rect">
            <a:avLst/>
          </a:prstGeom>
          <a:noFill/>
          <a:ln w="127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99043" y="493971"/>
            <a:ext cx="601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উদাহরণ</a:t>
            </a:r>
            <a:r>
              <a:rPr lang="en-GB" sz="2400" b="1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2400" b="1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হিসেবে</a:t>
            </a:r>
            <a:r>
              <a:rPr lang="en-GB" sz="2400" b="1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2400" b="1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ধরি</a:t>
            </a:r>
            <a:r>
              <a:rPr lang="en-GB" sz="2400" b="1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, 18 </a:t>
            </a:r>
            <a:r>
              <a:rPr lang="en-GB" sz="2400" b="1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জনের</a:t>
            </a:r>
            <a:r>
              <a:rPr lang="en-GB" sz="2400" b="1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2400" b="1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জন্য</a:t>
            </a:r>
            <a:r>
              <a:rPr lang="en-GB" sz="2400" b="1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2400" b="1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হলে</a:t>
            </a:r>
            <a:endParaRPr lang="en-US" sz="2400" b="1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802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14350"/>
            <a:ext cx="7152650" cy="1066800"/>
          </a:xfrm>
          <a:solidFill>
            <a:srgbClr val="FFFF00"/>
          </a:solidFill>
          <a:ln w="76200">
            <a:solidFill>
              <a:srgbClr val="0000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lvl="0" algn="ctr">
              <a:buClr>
                <a:srgbClr val="000000"/>
              </a:buClr>
              <a:buSzTx/>
            </a:pPr>
            <a:r>
              <a:rPr lang="en-US" sz="6000" spc="-300" dirty="0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উদাহরণ-১ ( </a:t>
            </a:r>
            <a:r>
              <a:rPr lang="en-US" sz="6000" spc="-300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পিপলস</a:t>
            </a:r>
            <a:r>
              <a:rPr lang="en-US" sz="6000" spc="-300" dirty="0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lang="en-US" sz="6000" spc="-300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লোড</a:t>
            </a:r>
            <a:r>
              <a:rPr lang="en-US" sz="600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spc="-300" dirty="0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4260" y="1674150"/>
            <a:ext cx="7152650" cy="2817876"/>
          </a:xfrm>
          <a:ln w="31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/>
            <a:r>
              <a:rPr lang="en-US" sz="49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সমস্যাঃ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একটি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অফিসে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8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জন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কর্মচারী</a:t>
            </a:r>
            <a:r>
              <a:rPr lang="en-US" sz="4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/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দৈনিক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8 </a:t>
            </a:r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ঘন্টা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কাজ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করে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 </a:t>
            </a:r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জনপ্রতি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শরীর</a:t>
            </a:r>
            <a:endParaRPr lang="en-US" sz="46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/>
            <a:r>
              <a:rPr lang="en-US" sz="4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হতে</a:t>
            </a:r>
            <a:r>
              <a:rPr lang="en-US" sz="47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নির্গত</a:t>
            </a:r>
            <a:r>
              <a:rPr lang="en-US" sz="47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তাপের</a:t>
            </a:r>
            <a:r>
              <a:rPr lang="en-US" sz="47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পরিমাণ</a:t>
            </a:r>
            <a:r>
              <a:rPr lang="en-US" sz="47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200 </a:t>
            </a:r>
            <a:r>
              <a:rPr lang="en-US" sz="47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ওয়াট</a:t>
            </a:r>
            <a:r>
              <a:rPr lang="en-US" sz="47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/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হলে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পিপলস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নির্ণয়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?</a:t>
            </a:r>
            <a:endParaRPr lang="en-US" sz="5400" b="1" i="0" spc="-15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927948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555" y="514350"/>
            <a:ext cx="5802600" cy="990600"/>
          </a:xfrm>
          <a:solidFill>
            <a:srgbClr val="FFFF00"/>
          </a:solidFill>
          <a:ln w="76200">
            <a:solidFill>
              <a:srgbClr val="FF0000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lvl="0" algn="ctr">
              <a:buClr>
                <a:srgbClr val="000000"/>
              </a:buClr>
              <a:buSzTx/>
            </a:pPr>
            <a:r>
              <a:rPr lang="en-US" sz="720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  <a:sym typeface="Arial"/>
              </a:rPr>
              <a:t>সমাধানঃ</a:t>
            </a:r>
            <a:endParaRPr lang="en-US" sz="72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  <a:sym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1581150"/>
            <a:ext cx="7152650" cy="29108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/>
            <a:r>
              <a:rPr lang="en-US" sz="44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দেওয়া</a:t>
            </a:r>
            <a:r>
              <a:rPr lang="en-US" sz="44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আছে</a:t>
            </a:r>
            <a:r>
              <a:rPr lang="en-US" sz="44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,</a:t>
            </a:r>
          </a:p>
          <a:p>
            <a:pPr marL="0"/>
            <a:r>
              <a:rPr lang="en-US" sz="4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মানুষের</a:t>
            </a:r>
            <a:r>
              <a:rPr lang="en-US" sz="4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সংখ্যা</a:t>
            </a:r>
            <a:r>
              <a:rPr lang="en-US" sz="4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     = </a:t>
            </a:r>
            <a:r>
              <a:rPr lang="en-US" sz="44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8</a:t>
            </a:r>
            <a:r>
              <a:rPr lang="en-US" sz="4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জন</a:t>
            </a:r>
            <a:endParaRPr lang="en-US" sz="44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/>
            <a:r>
              <a:rPr lang="en-US" sz="4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কর্মরত</a:t>
            </a:r>
            <a:r>
              <a:rPr lang="en-US" sz="4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সময়</a:t>
            </a:r>
            <a:r>
              <a:rPr lang="en-US" sz="4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        = </a:t>
            </a:r>
            <a:r>
              <a:rPr lang="en-US" sz="44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8</a:t>
            </a:r>
            <a:r>
              <a:rPr lang="en-US" sz="4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ঘন্টা</a:t>
            </a:r>
            <a:r>
              <a:rPr lang="en-US" sz="4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/>
            <a:r>
              <a:rPr lang="en-US" sz="4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জনপ্রতি</a:t>
            </a:r>
            <a:r>
              <a:rPr lang="en-US" sz="4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নির্গত</a:t>
            </a:r>
            <a:r>
              <a:rPr lang="en-US" sz="4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তাপ</a:t>
            </a:r>
            <a:r>
              <a:rPr lang="en-US" sz="4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= </a:t>
            </a:r>
            <a:r>
              <a:rPr lang="en-US" sz="44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200</a:t>
            </a:r>
            <a:r>
              <a:rPr lang="en-US" sz="4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ওয়াট</a:t>
            </a:r>
            <a:endParaRPr lang="pl-PL" sz="3200" b="1" i="0" spc="-150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5108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0733" y="593180"/>
            <a:ext cx="7228850" cy="389884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r>
              <a:rPr lang="en-US" sz="36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আমরা</a:t>
            </a:r>
            <a:r>
              <a:rPr lang="en-US" sz="3600" b="1" i="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i="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জানি</a:t>
            </a:r>
            <a:r>
              <a:rPr lang="en-US" sz="3600" b="1" i="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, </a:t>
            </a:r>
          </a:p>
          <a:p>
            <a:pPr marL="0" lvl="0"/>
            <a:r>
              <a:rPr lang="en-US" sz="60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পিপলস</a:t>
            </a:r>
            <a:r>
              <a:rPr lang="en-US" sz="60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60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=</a:t>
            </a:r>
          </a:p>
          <a:p>
            <a:pPr marL="0" lvl="0"/>
            <a:r>
              <a:rPr lang="en-US" sz="54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অবস্থানকারীর</a:t>
            </a:r>
            <a:r>
              <a:rPr lang="en-US" sz="54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সংখ্যা</a:t>
            </a:r>
            <a:r>
              <a:rPr lang="en-US" sz="5400" b="1" i="0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4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× </a:t>
            </a:r>
            <a:r>
              <a:rPr lang="en-US" sz="5400" b="1" i="0" spc="-150" dirty="0" err="1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অবস্থানের</a:t>
            </a:r>
            <a:r>
              <a:rPr lang="en-US" sz="5400" b="1" i="0" spc="-150" dirty="0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/>
            <a:r>
              <a:rPr lang="en-US" sz="5900" b="1" i="0" spc="-150" dirty="0" err="1">
                <a:solidFill>
                  <a:srgbClr val="C00000"/>
                </a:solidFill>
                <a:latin typeface="Nikosh" pitchFamily="2" charset="0"/>
                <a:cs typeface="Nikosh" pitchFamily="2" charset="0"/>
              </a:rPr>
              <a:t>সময়</a:t>
            </a:r>
            <a:r>
              <a:rPr lang="en-US" sz="5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</a:t>
            </a:r>
            <a:r>
              <a:rPr lang="en-US" sz="59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hr</a:t>
            </a:r>
            <a:r>
              <a:rPr lang="en-US" sz="59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) × </a:t>
            </a:r>
            <a:r>
              <a:rPr lang="en-US" sz="59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শরীর</a:t>
            </a:r>
            <a:r>
              <a:rPr lang="en-US" sz="59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9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হতে</a:t>
            </a:r>
            <a:r>
              <a:rPr lang="en-US" sz="59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59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নির্গত</a:t>
            </a:r>
            <a:endParaRPr lang="en-US" sz="5900" b="1" i="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r>
              <a:rPr lang="en-US" sz="60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তাপ</a:t>
            </a:r>
            <a:r>
              <a:rPr lang="en-US" sz="6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(w) /24 </a:t>
            </a:r>
            <a:r>
              <a:rPr lang="en-US" sz="60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hr</a:t>
            </a:r>
            <a:r>
              <a:rPr lang="en-US" sz="60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endParaRPr lang="en-US" sz="54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endParaRPr lang="en-US" sz="40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5869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23564" y="527198"/>
                <a:ext cx="7391399" cy="4114800"/>
              </a:xfrm>
              <a:solidFill>
                <a:schemeClr val="bg1"/>
              </a:solidFill>
              <a:ln w="76200">
                <a:solidFill>
                  <a:srgbClr val="0000FF"/>
                </a:solidFill>
              </a:ln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 marL="0" lvl="0"/>
                <a:r>
                  <a:rPr lang="en-US" sz="60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অথবা</a:t>
                </a:r>
                <a:r>
                  <a:rPr lang="en-US" sz="60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 lvl="0"/>
                <a:r>
                  <a:rPr lang="en-US" sz="60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পিপলস</a:t>
                </a:r>
                <a:r>
                  <a:rPr lang="en-US" sz="60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60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লোড</a:t>
                </a:r>
                <a:r>
                  <a:rPr lang="en-US" sz="60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  <a:r>
                  <a:rPr lang="en-US" sz="60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Q</a:t>
                </a:r>
                <a:r>
                  <a:rPr lang="en-US" sz="6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6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জন</a:t>
                </a:r>
                <a:r>
                  <a:rPr lang="en-US" sz="6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6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সংখ্যা</a:t>
                </a:r>
                <a:r>
                  <a:rPr lang="en-US" sz="6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/>
                <a14:m>
                  <m:oMath xmlns:m="http://schemas.openxmlformats.org/officeDocument/2006/math">
                    <m:r>
                      <a:rPr lang="en-US" sz="6000" b="1" i="1" spc="-150" smtClean="0">
                        <a:solidFill>
                          <a:srgbClr val="000000"/>
                        </a:solidFill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6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6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প্রতিজনের</a:t>
                </a:r>
                <a:r>
                  <a:rPr lang="en-US" sz="6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6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শরীর</a:t>
                </a:r>
                <a:r>
                  <a:rPr lang="en-US" sz="6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6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6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 lvl="0"/>
                <a:r>
                  <a:rPr lang="en-US" sz="6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অপসারিত</a:t>
                </a:r>
                <a:r>
                  <a:rPr lang="en-US" sz="6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6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তাপের</a:t>
                </a:r>
                <a:r>
                  <a:rPr lang="en-US" sz="60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60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পরিমাণ</a:t>
                </a:r>
                <a:endParaRPr lang="en-US" sz="60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23564" y="527198"/>
                <a:ext cx="7391399" cy="4114800"/>
              </a:xfrm>
              <a:blipFill rotWithShape="1">
                <a:blip r:embed="rId2"/>
                <a:stretch>
                  <a:fillRect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234378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514350"/>
                <a:ext cx="7315199" cy="4114800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221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পিপলস</a:t>
                </a:r>
                <a:r>
                  <a:rPr lang="en-US" sz="221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221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লোড</a:t>
                </a:r>
                <a:r>
                  <a:rPr lang="en-US" sz="221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2210" b="1" spc="-150" dirty="0">
                    <a:solidFill>
                      <a:srgbClr val="FF0000"/>
                    </a:solidFill>
                    <a:cs typeface="Nikosh" pitchFamily="2" charset="0"/>
                  </a:rPr>
                  <a:t>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10" b="1" i="1" spc="-15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FF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অবস্থানকারীর সংখ্যা 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× 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C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অবস্থানের  সময়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) × 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শরীর হতে নির্গত</m:t>
                        </m:r>
                        <m:r>
                          <m:rPr>
                            <m:nor/>
                          </m:rPr>
                          <a:rPr lang="en-US" sz="2210" b="1" i="0" spc="-150" dirty="0" smtClean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তাপ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w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24 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221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</m:den>
                    </m:f>
                  </m:oMath>
                </a14:m>
                <a:endParaRPr lang="en-US" sz="2210" b="1" i="0" spc="-150" dirty="0">
                  <a:solidFill>
                    <a:srgbClr val="FF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:r>
                  <a:rPr lang="en-US" sz="36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উক্ত</a:t>
                </a:r>
                <a:r>
                  <a:rPr lang="en-US" sz="36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সমীকরণে</a:t>
                </a:r>
                <a:r>
                  <a:rPr lang="en-US" sz="36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মান</a:t>
                </a:r>
                <a:r>
                  <a:rPr lang="en-US" sz="36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বসিয়ে</a:t>
                </a:r>
                <a:r>
                  <a:rPr lang="en-US" sz="36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i="0" spc="-15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পাই</a:t>
                </a:r>
                <a:r>
                  <a:rPr lang="en-US" sz="36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</a:t>
                </a:r>
              </a:p>
              <a:p>
                <a:pPr marL="0" lvl="0"/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      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b="1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4400" b="1" i="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8 </m:t>
                        </m:r>
                        <m:r>
                          <a:rPr lang="en-US" sz="4400" b="1" dirty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4400" b="1" i="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8 </m:t>
                        </m:r>
                        <m:r>
                          <a:rPr lang="en-US" sz="4400" b="1" dirty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m:rPr>
                            <m:nor/>
                          </m:rPr>
                          <a:rPr lang="en-US" sz="4400" b="1" i="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200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4400" b="1" i="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24 </m:t>
                        </m:r>
                      </m:den>
                    </m:f>
                  </m:oMath>
                </a14:m>
                <a:endParaRPr lang="en-US" sz="40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/>
                <a:endParaRPr lang="en-US" sz="16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/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               = 533.33 Watt.</a:t>
                </a:r>
              </a:p>
              <a:p>
                <a:pPr marL="0"/>
                <a:r>
                  <a:rPr lang="en-US" sz="44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পিপলস</a:t>
                </a:r>
                <a:r>
                  <a:rPr lang="en-US" sz="44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লোড</a:t>
                </a:r>
                <a:r>
                  <a:rPr lang="en-US" sz="4400" b="1" i="0" spc="-15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0.533</a:t>
                </a:r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Kw. </a:t>
                </a:r>
                <a:r>
                  <a:rPr lang="en-US" sz="6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(</a:t>
                </a:r>
                <a:r>
                  <a:rPr lang="en-US" sz="60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উত্তর</a:t>
                </a:r>
                <a:r>
                  <a:rPr lang="en-US" sz="60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)</a:t>
                </a:r>
                <a:endParaRPr lang="en-US" sz="40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514350"/>
                <a:ext cx="7315199" cy="4114800"/>
              </a:xfrm>
              <a:blipFill rotWithShape="1">
                <a:blip r:embed="rId2"/>
                <a:stretch>
                  <a:fillRect l="-2885" r="-6595" b="-11773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05907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37385"/>
            <a:ext cx="7152650" cy="762000"/>
          </a:xfrm>
          <a:solidFill>
            <a:srgbClr val="FFFF00"/>
          </a:solidFill>
          <a:ln w="762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 algn="ctr"/>
            <a:r>
              <a:rPr lang="en-US" spc="-300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উদাহরণ</a:t>
            </a:r>
            <a:r>
              <a:rPr lang="en-US" spc="-300" dirty="0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 - ২ (</a:t>
            </a:r>
            <a:r>
              <a:rPr lang="en-US" spc="-300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পিপলস</a:t>
            </a:r>
            <a:r>
              <a:rPr lang="en-US" spc="-300" dirty="0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lang="en-US" spc="-300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লোড</a:t>
            </a:r>
            <a:r>
              <a:rPr lang="en-US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kern="1200" spc="-3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  <a:sym typeface="Muli"/>
              </a:rPr>
              <a:t>)</a:t>
            </a:r>
            <a:endParaRPr lang="en-US" dirty="0">
              <a:latin typeface="Nikosh" pitchFamily="2" charset="0"/>
              <a:cs typeface="Nikosh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1398620"/>
                <a:ext cx="7152650" cy="309340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en-US" sz="48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সমস্যাঃ</a:t>
                </a:r>
                <a:r>
                  <a:rPr lang="en-US" sz="48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12m</a:t>
                </a:r>
                <a14:m>
                  <m:oMath xmlns:m="http://schemas.openxmlformats.org/officeDocument/2006/math">
                    <m:r>
                      <a:rPr lang="en-US" sz="4800" b="1" i="0" spc="-300">
                        <a:solidFill>
                          <a:srgbClr val="080808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48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9m</a:t>
                </a:r>
                <a14:m>
                  <m:oMath xmlns:m="http://schemas.openxmlformats.org/officeDocument/2006/math">
                    <m:r>
                      <a:rPr lang="en-US" sz="4800" b="1" i="0" spc="-300" dirty="0">
                        <a:solidFill>
                          <a:srgbClr val="080808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48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4m </a:t>
                </a:r>
                <a:r>
                  <a:rPr lang="en-US" sz="48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সাইজের</a:t>
                </a:r>
                <a:r>
                  <a:rPr lang="en-US" sz="48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/>
                <a:r>
                  <a:rPr lang="en-US" sz="4800" b="1" i="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একটি</a:t>
                </a:r>
                <a:r>
                  <a:rPr lang="en-US" sz="4800" b="1" i="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শীতাতপ</a:t>
                </a:r>
                <a:r>
                  <a:rPr lang="en-US" sz="4800" b="1" i="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নিয়ন্ত্রিত</a:t>
                </a:r>
                <a:r>
                  <a:rPr lang="en-US" sz="4800" b="1" i="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কক্ষে</a:t>
                </a:r>
                <a:r>
                  <a:rPr lang="en-US" sz="4800" b="1" i="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>
                    <a:solidFill>
                      <a:srgbClr val="FF0000"/>
                    </a:solidFill>
                    <a:effectLst/>
                    <a:latin typeface="Nikosh" pitchFamily="2" charset="0"/>
                    <a:cs typeface="Nikosh" pitchFamily="2" charset="0"/>
                  </a:rPr>
                  <a:t>3</a:t>
                </a:r>
                <a:r>
                  <a:rPr lang="en-US" sz="4800" b="1" i="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800" b="1" i="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জন</a:t>
                </a:r>
                <a:r>
                  <a:rPr lang="en-US" sz="4800" b="1" i="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/>
                <a:r>
                  <a:rPr lang="en-US" sz="49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মানুষ</a:t>
                </a:r>
                <a:r>
                  <a:rPr lang="en-US" sz="49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900" b="1" i="0" spc="-300" dirty="0">
                    <a:solidFill>
                      <a:srgbClr val="FF0000"/>
                    </a:solidFill>
                    <a:effectLst/>
                    <a:latin typeface="Nikosh" pitchFamily="2" charset="0"/>
                    <a:cs typeface="Nikosh" pitchFamily="2" charset="0"/>
                  </a:rPr>
                  <a:t>6 </a:t>
                </a:r>
                <a:r>
                  <a:rPr lang="en-US" sz="49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ঘন্টা</a:t>
                </a:r>
                <a:r>
                  <a:rPr lang="en-US" sz="49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9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কাজ</a:t>
                </a:r>
                <a:r>
                  <a:rPr lang="en-US" sz="49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9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করলে</a:t>
                </a:r>
                <a:r>
                  <a:rPr lang="en-US" sz="4900" b="1" i="0" spc="-30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  <a:r>
                  <a:rPr lang="en-US" sz="4900" b="1" i="0" spc="-300" dirty="0" err="1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মানুষের</a:t>
                </a:r>
                <a:r>
                  <a:rPr lang="en-US" sz="4900" b="1" i="0" spc="-30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9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শরীর</a:t>
                </a:r>
                <a:r>
                  <a:rPr lang="en-US" sz="49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/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নির্গত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তাপের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পরিমাণ</a:t>
                </a:r>
                <a:r>
                  <a:rPr lang="en-US" sz="44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ওয়াট</a:t>
                </a:r>
                <a:r>
                  <a:rPr lang="en-US" sz="44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এ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বের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কর</a:t>
                </a:r>
                <a:r>
                  <a:rPr lang="en-US" sz="44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?</a:t>
                </a:r>
                <a:endParaRPr lang="en-US" sz="4800" b="1" i="0" spc="-300" dirty="0">
                  <a:solidFill>
                    <a:srgbClr val="000000"/>
                  </a:solidFill>
                </a:endParaRPr>
              </a:p>
              <a:p>
                <a:pPr marL="0" lvl="0" indent="0">
                  <a:buClr>
                    <a:srgbClr val="873624"/>
                  </a:buClr>
                  <a:buSzTx/>
                </a:pPr>
                <a:endParaRPr lang="en-US" sz="4400" b="1" i="0" kern="1200" spc="-300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utonnyMJ" pitchFamily="2" charset="0"/>
                  <a:ea typeface="+mn-ea"/>
                  <a:cs typeface="SutonnyMJ" pitchFamily="2" charset="0"/>
                  <a:sym typeface="Muli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1398620"/>
                <a:ext cx="7152650" cy="3093406"/>
              </a:xfrm>
              <a:blipFill rotWithShape="1">
                <a:blip r:embed="rId2"/>
                <a:stretch>
                  <a:fillRect l="-3457" t="-1344" r="-5396" b="-28023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305490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732" y="514350"/>
            <a:ext cx="7228850" cy="1159800"/>
          </a:xfr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lvl="0">
              <a:spcBef>
                <a:spcPct val="20000"/>
              </a:spcBef>
            </a:pPr>
            <a:r>
              <a:rPr lang="en-US" sz="7200" kern="1200" spc="-30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সমাধান</a:t>
            </a:r>
            <a:r>
              <a:rPr lang="en-US" sz="7200" kern="1200" spc="-3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 (</a:t>
            </a:r>
            <a:r>
              <a:rPr lang="en-US" sz="7200" kern="1200" spc="-30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Soluation</a:t>
            </a:r>
            <a:r>
              <a:rPr lang="en-US" sz="7200" kern="1200" spc="-3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)</a:t>
            </a:r>
            <a:endParaRPr lang="en-US" dirty="0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61732" y="1733550"/>
                <a:ext cx="7186318" cy="2758476"/>
              </a:xfr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4400" b="1" i="0" dirty="0" err="1">
                    <a:solidFill>
                      <a:srgbClr val="00B050"/>
                    </a:solidFill>
                    <a:latin typeface="Nikosh" pitchFamily="2" charset="0"/>
                    <a:cs typeface="Nikosh" pitchFamily="2" charset="0"/>
                  </a:rPr>
                  <a:t>দেওয়া</a:t>
                </a:r>
                <a:r>
                  <a:rPr lang="en-US" sz="4400" b="1" i="0" dirty="0">
                    <a:solidFill>
                      <a:srgbClr val="00B05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dirty="0" err="1">
                    <a:solidFill>
                      <a:srgbClr val="00B050"/>
                    </a:solidFill>
                    <a:latin typeface="Nikosh" pitchFamily="2" charset="0"/>
                    <a:cs typeface="Nikosh" pitchFamily="2" charset="0"/>
                  </a:rPr>
                  <a:t>আছে</a:t>
                </a:r>
                <a:r>
                  <a:rPr lang="en-US" sz="4400" b="1" i="0" dirty="0">
                    <a:solidFill>
                      <a:srgbClr val="00B050"/>
                    </a:solidFill>
                    <a:latin typeface="Nikosh" pitchFamily="2" charset="0"/>
                    <a:cs typeface="Nikosh" pitchFamily="2" charset="0"/>
                  </a:rPr>
                  <a:t> , </a:t>
                </a:r>
              </a:p>
              <a:p>
                <a:pPr marL="0" lvl="0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400" b="1" i="0" dirty="0" smtClean="0">
                        <a:solidFill>
                          <a:srgbClr val="0000FF"/>
                        </a:solidFill>
                        <a:latin typeface="Nikosh" pitchFamily="2" charset="0"/>
                        <a:cs typeface="Nikosh" pitchFamily="2" charset="0"/>
                      </a:rPr>
                      <m:t>অবস্থানকারীর সংখ্যা</m:t>
                    </m:r>
                  </m:oMath>
                </a14:m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	     = 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3 </a:t>
                </a:r>
                <a:r>
                  <a:rPr lang="en-US" sz="4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জন</a:t>
                </a:r>
                <a:endParaRPr lang="en-US" sz="44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400" b="1" i="0" spc="-150" dirty="0" smtClean="0">
                        <a:solidFill>
                          <a:srgbClr val="C00000"/>
                        </a:solidFill>
                        <a:latin typeface="Nikosh" pitchFamily="2" charset="0"/>
                        <a:cs typeface="Nikosh" pitchFamily="2" charset="0"/>
                      </a:rPr>
                      <m:t>অবস্থানের  সময়</m:t>
                    </m:r>
                    <m:r>
                      <m:rPr>
                        <m:nor/>
                      </m:rPr>
                      <a:rPr lang="en-US" sz="4400" b="1" i="0" spc="-150" dirty="0" smtClean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 </m:t>
                    </m:r>
                    <m:r>
                      <m:rPr>
                        <m:nor/>
                      </m:rPr>
                      <a:rPr lang="en-US" sz="4400" b="1" i="0" spc="-150" dirty="0" smtClean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(</m:t>
                    </m:r>
                    <m:r>
                      <m:rPr>
                        <m:nor/>
                      </m:rPr>
                      <a:rPr lang="en-US" sz="4400" b="1" i="0" spc="-150" dirty="0" smtClean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hr</m:t>
                    </m:r>
                    <m:r>
                      <m:rPr>
                        <m:nor/>
                      </m:rPr>
                      <a:rPr lang="en-US" sz="4400" b="1" i="0" spc="-150" dirty="0" smtClean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)</m:t>
                    </m:r>
                  </m:oMath>
                </a14:m>
                <a:r>
                  <a:rPr lang="en-US" sz="44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	      =  </a:t>
                </a:r>
                <a:r>
                  <a:rPr lang="en-US" sz="4400" b="1" i="0" spc="-15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6</a:t>
                </a:r>
                <a:r>
                  <a:rPr lang="en-US" sz="44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4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ঘন্টা</a:t>
                </a:r>
                <a:endParaRPr lang="en-US" sz="44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600" b="1" i="0" spc="-300" dirty="0">
                        <a:solidFill>
                          <a:srgbClr val="FF0000"/>
                        </a:solidFill>
                        <a:latin typeface="Nikosh" pitchFamily="2" charset="0"/>
                        <a:cs typeface="Nikosh" pitchFamily="2" charset="0"/>
                      </a:rPr>
                      <m:t>শরীর হতে নির্গত  তাপ</m:t>
                    </m:r>
                    <m:r>
                      <m:rPr>
                        <m:nor/>
                      </m:rPr>
                      <a:rPr lang="en-US" sz="46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 </m:t>
                    </m:r>
                    <m:r>
                      <m:rPr>
                        <m:nor/>
                      </m:rPr>
                      <a:rPr lang="en-US" sz="46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(</m:t>
                    </m:r>
                    <m:r>
                      <m:rPr>
                        <m:nor/>
                      </m:rPr>
                      <a:rPr lang="en-US" sz="46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Watt</m:t>
                    </m:r>
                    <m:r>
                      <m:rPr>
                        <m:nor/>
                      </m:rPr>
                      <a:rPr lang="en-US" sz="46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.</m:t>
                    </m:r>
                  </m:oMath>
                </a14:m>
                <a:r>
                  <a:rPr lang="en-US" sz="4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) = </a:t>
                </a:r>
                <a:r>
                  <a:rPr lang="en-US" sz="46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407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61732" y="1733550"/>
                <a:ext cx="7186318" cy="2758476"/>
              </a:xfrm>
              <a:blipFill rotWithShape="1">
                <a:blip r:embed="rId2"/>
                <a:stretch>
                  <a:fillRect l="-3207" t="-1961" r="-4473" b="-13943"/>
                </a:stretch>
              </a:blipFill>
              <a:ln w="38100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724427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371600" y="590550"/>
                <a:ext cx="7076449" cy="390147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আমরা </a:t>
                </a:r>
                <a:r>
                  <a:rPr lang="en-US" sz="36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জানি</a:t>
                </a:r>
                <a:r>
                  <a:rPr lang="en-US" sz="36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</a:p>
              <a:p>
                <a:pPr marL="0" lvl="0"/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মানুষের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দেহ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নির্গত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36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</a:p>
              <a:p>
                <a:pPr marL="0" lvl="0"/>
                <a:r>
                  <a:rPr lang="en-US" sz="36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Q</a:t>
                </a:r>
                <a:r>
                  <a:rPr lang="en-US" b="1" i="0" dirty="0"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3600" b="1" spc="-150" dirty="0">
                    <a:solidFill>
                      <a:srgbClr val="000000"/>
                    </a:solidFill>
                    <a:cs typeface="Nikosh" pitchFamily="2" charset="0"/>
                  </a:rPr>
                  <a:t>=</a:t>
                </a:r>
                <a:r>
                  <a:rPr lang="en-US" sz="3600" b="1" spc="-150" dirty="0">
                    <a:solidFill>
                      <a:srgbClr val="FF0000"/>
                    </a:solidFill>
                    <a:cs typeface="Nikosh" pitchFamily="2" charset="0"/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b="1" i="1" spc="-15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0000FF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অবস্থানকারীর সংখ্যা </m:t>
                        </m:r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× </m:t>
                        </m:r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C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অবস্থানের  সময়</m:t>
                        </m:r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) × </m:t>
                        </m:r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শরীর হতে নির্গত  তাপ</m:t>
                        </m:r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000" b="1" i="0" spc="-15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Watt</m:t>
                        </m:r>
                        <m:r>
                          <m:rPr>
                            <m:nor/>
                          </m:rPr>
                          <a:rPr lang="en-US" sz="2000" b="1" i="0" spc="-15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.)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24 </m:t>
                        </m:r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2000" b="1" i="0" spc="-15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</m:den>
                    </m:f>
                  </m:oMath>
                </a14:m>
                <a:r>
                  <a:rPr lang="en-US" sz="2000" b="1" i="0" dirty="0">
                    <a:latin typeface="Nikosh" pitchFamily="2" charset="0"/>
                    <a:cs typeface="Nikosh" pitchFamily="2" charset="0"/>
                  </a:rPr>
                  <a:t> </a:t>
                </a:r>
                <a:endParaRPr lang="en-US" sz="20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:r>
                  <a:rPr lang="en-US" sz="44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14:m>
                  <m:oMath xmlns:m="http://schemas.openxmlformats.org/officeDocument/2006/math">
                    <m:r>
                      <a:rPr lang="en-US" sz="4400" b="1" i="0" spc="-150" dirty="0">
                        <a:solidFill>
                          <a:srgbClr val="000000"/>
                        </a:solidFill>
                        <a:latin typeface="Cambria Math"/>
                        <a:cs typeface="Nikosh" pitchFamily="2" charset="0"/>
                      </a:rPr>
                      <m:t>  </m:t>
                    </m:r>
                    <m:f>
                      <m:fPr>
                        <m:ctrlPr>
                          <a:rPr lang="en-US" sz="4400" b="1" i="1" spc="-150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i="0" spc="-15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𝟑</m:t>
                        </m:r>
                        <m:r>
                          <a:rPr lang="en-US" sz="4400" b="1" i="0" spc="-150" dirty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a:rPr lang="en-US" sz="4400" b="1" i="0" spc="-150" dirty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𝟔</m:t>
                        </m:r>
                        <m:r>
                          <a:rPr lang="en-US" sz="4400" b="1" i="0" spc="-150" dirty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a:rPr lang="en-US" sz="4400" b="1" i="0" spc="-150" dirty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𝟒𝟎𝟕</m:t>
                        </m:r>
                      </m:num>
                      <m:den>
                        <m:r>
                          <a:rPr lang="en-US" sz="4400" b="1" i="0" spc="-15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</m:den>
                    </m:f>
                  </m:oMath>
                </a14:m>
                <a:endParaRPr lang="en-US" b="1" i="0" spc="-150" dirty="0"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:r>
                  <a:rPr lang="en-US" sz="36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14:m>
                  <m:oMath xmlns:m="http://schemas.openxmlformats.org/officeDocument/2006/math">
                    <m:r>
                      <a:rPr lang="en-US" sz="3600" b="1" i="0" spc="-150" dirty="0">
                        <a:solidFill>
                          <a:srgbClr val="000000"/>
                        </a:solidFill>
                        <a:latin typeface="Cambria Math"/>
                        <a:cs typeface="Nikosh" pitchFamily="2" charset="0"/>
                      </a:rPr>
                      <m:t>  </m:t>
                    </m:r>
                    <m:f>
                      <m:fPr>
                        <m:ctrlPr>
                          <a:rPr lang="en-US" sz="3600" b="1" i="1" spc="-150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i="0" spc="-15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𝟕</m:t>
                        </m:r>
                        <m:r>
                          <a:rPr lang="en-US" sz="3600" b="1" i="0" spc="-15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,</m:t>
                        </m:r>
                        <m:r>
                          <a:rPr lang="en-US" sz="3600" b="1" i="0" spc="-15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𝟑𝟐𝟔</m:t>
                        </m:r>
                      </m:num>
                      <m:den>
                        <m:r>
                          <a:rPr lang="en-US" sz="3600" b="1" i="0" spc="-15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</m:den>
                    </m:f>
                  </m:oMath>
                </a14:m>
                <a:endParaRPr lang="en-US" dirty="0"/>
              </a:p>
              <a:p>
                <a:pPr marL="0" lvl="0"/>
                <a:r>
                  <a:rPr lang="en-US" sz="3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:r>
                  <a:rPr lang="en-US" sz="32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305 watt.     </a:t>
                </a:r>
                <a:r>
                  <a:rPr lang="en-US" sz="3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(Answer)</a:t>
                </a:r>
              </a:p>
              <a:p>
                <a:pPr marL="0" lvl="0"/>
                <a:endParaRPr lang="en-US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371600" y="590550"/>
                <a:ext cx="7076449" cy="3901476"/>
              </a:xfrm>
              <a:blipFill rotWithShape="1">
                <a:blip r:embed="rId2"/>
                <a:stretch>
                  <a:fillRect l="-2981" t="-306" b="-11332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28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186307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37385"/>
            <a:ext cx="7152650" cy="762000"/>
          </a:xfrm>
          <a:solidFill>
            <a:srgbClr val="FFFF00"/>
          </a:solidFill>
          <a:ln w="762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 algn="ctr"/>
            <a:r>
              <a:rPr lang="en-US" spc="-300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উদাহরণ</a:t>
            </a:r>
            <a:r>
              <a:rPr lang="en-US" spc="-300" dirty="0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 - ৩ (</a:t>
            </a:r>
            <a:r>
              <a:rPr lang="en-US" spc="-300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পিপলস</a:t>
            </a:r>
            <a:r>
              <a:rPr lang="en-US" spc="-300" dirty="0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 </a:t>
            </a:r>
            <a:r>
              <a:rPr lang="en-US" spc="-300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  <a:sym typeface="Arial"/>
              </a:rPr>
              <a:t>লোড</a:t>
            </a:r>
            <a:r>
              <a:rPr lang="en-US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kern="1200" spc="-3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  <a:sym typeface="Muli"/>
              </a:rPr>
              <a:t>)</a:t>
            </a:r>
            <a:endParaRPr lang="en-US" dirty="0">
              <a:latin typeface="Nikosh" pitchFamily="2" charset="0"/>
              <a:cs typeface="Nikosh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95400" y="1398620"/>
                <a:ext cx="7152650" cy="3093406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/>
                <a:r>
                  <a:rPr lang="en-US" sz="43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সমস্যাঃ</a:t>
                </a:r>
                <a:r>
                  <a:rPr lang="en-US" sz="43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300" b="1" i="0" spc="-30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6</a:t>
                </a:r>
                <a:r>
                  <a:rPr lang="en-US" sz="43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m</a:t>
                </a:r>
                <a14:m>
                  <m:oMath xmlns:m="http://schemas.openxmlformats.org/officeDocument/2006/math">
                    <m:r>
                      <a:rPr lang="en-US" sz="4300" b="1" i="0" spc="-300">
                        <a:solidFill>
                          <a:srgbClr val="080808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  <m:r>
                      <a:rPr lang="en-US" sz="4300" b="1" i="0" spc="-300" smtClean="0">
                        <a:solidFill>
                          <a:srgbClr val="080808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𝟓</m:t>
                    </m:r>
                  </m:oMath>
                </a14:m>
                <a:r>
                  <a:rPr lang="en-US" sz="43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m</a:t>
                </a:r>
                <a14:m>
                  <m:oMath xmlns:m="http://schemas.openxmlformats.org/officeDocument/2006/math">
                    <m:r>
                      <a:rPr lang="en-US" sz="4300" b="1" i="0" spc="-300" dirty="0">
                        <a:solidFill>
                          <a:srgbClr val="080808"/>
                        </a:solidFill>
                        <a:effectLst/>
                        <a:latin typeface="Cambria Math"/>
                        <a:ea typeface="Cambria Math"/>
                        <a:cs typeface="Nikosh" pitchFamily="2" charset="0"/>
                      </a:rPr>
                      <m:t>×</m:t>
                    </m:r>
                  </m:oMath>
                </a14:m>
                <a:r>
                  <a:rPr lang="en-US" sz="43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4m </a:t>
                </a:r>
                <a:r>
                  <a:rPr lang="en-US" sz="43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সাইজের</a:t>
                </a:r>
                <a:r>
                  <a:rPr lang="en-US" sz="43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3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একটি</a:t>
                </a:r>
                <a:r>
                  <a:rPr lang="en-US" sz="43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/>
                <a:r>
                  <a:rPr lang="en-US" sz="42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শীতাতপ</a:t>
                </a:r>
                <a:r>
                  <a:rPr lang="en-US" sz="42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2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নিয়ন্ত্রিত</a:t>
                </a:r>
                <a:r>
                  <a:rPr lang="en-US" sz="42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2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কক্ষে</a:t>
                </a:r>
                <a:r>
                  <a:rPr lang="en-US" sz="42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4</a:t>
                </a:r>
                <a:r>
                  <a:rPr lang="en-US" sz="42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2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জন</a:t>
                </a:r>
                <a:r>
                  <a:rPr lang="en-US" sz="42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spc="-30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2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মানুষ</a:t>
                </a:r>
                <a:r>
                  <a:rPr lang="en-US" sz="42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200" b="1" i="0" spc="-300" dirty="0">
                    <a:solidFill>
                      <a:srgbClr val="FF0000"/>
                    </a:solidFill>
                    <a:effectLst/>
                    <a:latin typeface="Nikosh" pitchFamily="2" charset="0"/>
                    <a:cs typeface="Nikosh" pitchFamily="2" charset="0"/>
                  </a:rPr>
                  <a:t>6  </a:t>
                </a:r>
                <a:r>
                  <a:rPr lang="en-US" sz="42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ঘন্টা</a:t>
                </a:r>
                <a:r>
                  <a:rPr lang="en-US" sz="42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/>
                <a:r>
                  <a:rPr lang="en-US" sz="41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কাজ</a:t>
                </a:r>
                <a:r>
                  <a:rPr lang="en-US" sz="4100" b="1" i="0" spc="-300" dirty="0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300" dirty="0" err="1">
                    <a:solidFill>
                      <a:srgbClr val="080808"/>
                    </a:solidFill>
                    <a:effectLst/>
                    <a:latin typeface="Nikosh" pitchFamily="2" charset="0"/>
                    <a:cs typeface="Nikosh" pitchFamily="2" charset="0"/>
                  </a:rPr>
                  <a:t>করলে</a:t>
                </a:r>
                <a:r>
                  <a:rPr lang="en-US" sz="4100" b="1" i="0" spc="-30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,  </a:t>
                </a:r>
                <a:r>
                  <a:rPr lang="en-US" sz="4100" b="1" i="0" spc="-300" dirty="0" err="1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মানুষের</a:t>
                </a:r>
                <a:r>
                  <a:rPr lang="en-US" sz="4100" b="1" i="0" spc="-30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শরীর</a:t>
                </a:r>
                <a:r>
                  <a:rPr lang="en-US" sz="41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41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নির্গত</a:t>
                </a:r>
                <a:r>
                  <a:rPr lang="en-US" sz="41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1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তাপের</a:t>
                </a:r>
                <a:r>
                  <a:rPr lang="en-US" sz="41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</a:p>
              <a:p>
                <a:pPr marL="0"/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পরিমাণ</a:t>
                </a:r>
                <a:r>
                  <a:rPr lang="en-US" sz="4200" b="1" i="0" spc="-30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  211 </a:t>
                </a:r>
                <a:r>
                  <a:rPr lang="en-US" sz="4200" b="1" i="0" spc="-300" dirty="0" err="1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ওয়াট</a:t>
                </a:r>
                <a:r>
                  <a:rPr lang="en-US" sz="4200" b="1" i="0" spc="-30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হয়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তাহলে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পিপলস</a:t>
                </a:r>
                <a:r>
                  <a:rPr lang="en-US" sz="42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2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লোড</a:t>
                </a:r>
                <a:endParaRPr lang="en-US" sz="42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/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কত</a:t>
                </a:r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0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হবে</a:t>
                </a:r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?</a:t>
                </a:r>
                <a:endParaRPr lang="en-US" sz="4000" b="1" i="0" spc="-300" dirty="0">
                  <a:solidFill>
                    <a:srgbClr val="000000"/>
                  </a:solidFill>
                </a:endParaRPr>
              </a:p>
              <a:p>
                <a:pPr marL="0" lvl="0" indent="0">
                  <a:buClr>
                    <a:srgbClr val="873624"/>
                  </a:buClr>
                  <a:buSzTx/>
                </a:pPr>
                <a:endParaRPr lang="en-US" sz="4400" b="1" i="0" kern="1200" spc="-300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utonnyMJ" pitchFamily="2" charset="0"/>
                  <a:ea typeface="+mn-ea"/>
                  <a:cs typeface="SutonnyMJ" pitchFamily="2" charset="0"/>
                  <a:sym typeface="Muli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95400" y="1398620"/>
                <a:ext cx="7152650" cy="3093406"/>
              </a:xfrm>
              <a:blipFill rotWithShape="1">
                <a:blip r:embed="rId2"/>
                <a:stretch>
                  <a:fillRect l="-3035" t="-768" r="-3879" b="-37236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12988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4038603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algn="ctr"/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ব্যবহারিক</a:t>
            </a:r>
            <a:r>
              <a:rPr lang="en-US" sz="9600" b="1" i="0" spc="-15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9600" b="1" i="0" spc="-150" dirty="0" err="1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অংশ</a:t>
            </a:r>
            <a:endParaRPr lang="en-US" sz="9600" b="1" i="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marL="0" algn="ctr"/>
            <a:r>
              <a:rPr lang="en-US" sz="9600" b="1" i="0" spc="-150">
                <a:solidFill>
                  <a:srgbClr val="0D01AF"/>
                </a:solidFill>
                <a:latin typeface="Calibri"/>
              </a:rPr>
              <a:t>PRACTICAL-6</a:t>
            </a:r>
            <a:endParaRPr lang="en-US" sz="9600" b="1" i="0" spc="-150" dirty="0">
              <a:solidFill>
                <a:srgbClr val="0D01AF"/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Presented By : A.M.ATIQULLAH,</a:t>
            </a:r>
            <a:r>
              <a:rPr kumimoji="0" lang="en-US" sz="1400" b="1" i="0" u="none" strike="noStrike" kern="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cademy Engraved LET" pitchFamily="2" charset="0"/>
                <a:ea typeface="+mn-ea"/>
                <a:cs typeface="+mn-cs"/>
              </a:rPr>
              <a:t>INSTRUCTOR(Tech) RAC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DHAKA POLYTECHNIC INSTITUTE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Dhaka-1208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8763000" y="0"/>
            <a:ext cx="381000" cy="5143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3200" spc="-300" dirty="0"/>
              <a:t>6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00088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732" y="514350"/>
            <a:ext cx="7228850" cy="1159800"/>
          </a:xfr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lvl="0">
              <a:spcBef>
                <a:spcPct val="20000"/>
              </a:spcBef>
            </a:pPr>
            <a:r>
              <a:rPr lang="en-US" sz="7200" kern="1200" spc="-30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সমাধান</a:t>
            </a:r>
            <a:r>
              <a:rPr lang="en-US" sz="7200" kern="1200" spc="-3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 (</a:t>
            </a:r>
            <a:r>
              <a:rPr lang="en-US" sz="7200" kern="1200" spc="-300" dirty="0" err="1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Soluation</a:t>
            </a:r>
            <a:r>
              <a:rPr lang="en-US" sz="7200" kern="1200" spc="-300" dirty="0">
                <a:solidFill>
                  <a:srgbClr val="000000"/>
                </a:solidFill>
                <a:latin typeface="Nikosh" pitchFamily="2" charset="0"/>
                <a:ea typeface="Tinos"/>
                <a:cs typeface="Nikosh" pitchFamily="2" charset="0"/>
                <a:sym typeface="Muli"/>
              </a:rPr>
              <a:t>)</a:t>
            </a:r>
            <a:endParaRPr lang="en-US" dirty="0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61732" y="1733550"/>
                <a:ext cx="7186318" cy="2758476"/>
              </a:xfr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/>
                <a:r>
                  <a:rPr lang="en-US" sz="4400" b="1" i="0" dirty="0" err="1">
                    <a:solidFill>
                      <a:srgbClr val="00B050"/>
                    </a:solidFill>
                    <a:latin typeface="Nikosh" pitchFamily="2" charset="0"/>
                    <a:cs typeface="Nikosh" pitchFamily="2" charset="0"/>
                  </a:rPr>
                  <a:t>দেওয়া</a:t>
                </a:r>
                <a:r>
                  <a:rPr lang="en-US" sz="4400" b="1" i="0" dirty="0">
                    <a:solidFill>
                      <a:srgbClr val="00B050"/>
                    </a:solidFill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400" b="1" i="0" dirty="0" err="1">
                    <a:solidFill>
                      <a:srgbClr val="00B050"/>
                    </a:solidFill>
                    <a:latin typeface="Nikosh" pitchFamily="2" charset="0"/>
                    <a:cs typeface="Nikosh" pitchFamily="2" charset="0"/>
                  </a:rPr>
                  <a:t>আছে</a:t>
                </a:r>
                <a:r>
                  <a:rPr lang="en-US" sz="4400" b="1" i="0" dirty="0">
                    <a:solidFill>
                      <a:srgbClr val="00B050"/>
                    </a:solidFill>
                    <a:latin typeface="Nikosh" pitchFamily="2" charset="0"/>
                    <a:cs typeface="Nikosh" pitchFamily="2" charset="0"/>
                  </a:rPr>
                  <a:t> , </a:t>
                </a:r>
              </a:p>
              <a:p>
                <a:pPr marL="0" lvl="0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400" b="1" i="0" dirty="0" smtClean="0">
                        <a:solidFill>
                          <a:srgbClr val="0000FF"/>
                        </a:solidFill>
                        <a:latin typeface="Nikosh" pitchFamily="2" charset="0"/>
                        <a:cs typeface="Nikosh" pitchFamily="2" charset="0"/>
                      </a:rPr>
                      <m:t>অবস্থানকারীর সংখ্যা</m:t>
                    </m:r>
                  </m:oMath>
                </a14:m>
                <a:r>
                  <a:rPr lang="en-US" sz="44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	     = 4 </a:t>
                </a:r>
                <a:r>
                  <a:rPr lang="en-US" sz="4400" b="1" i="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জন</a:t>
                </a:r>
                <a:endParaRPr lang="en-US" sz="4400" b="1" i="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400" b="1" i="0" spc="-150" dirty="0" smtClean="0">
                        <a:solidFill>
                          <a:srgbClr val="C00000"/>
                        </a:solidFill>
                        <a:latin typeface="Nikosh" pitchFamily="2" charset="0"/>
                        <a:cs typeface="Nikosh" pitchFamily="2" charset="0"/>
                      </a:rPr>
                      <m:t>অবস্থানের  সময়</m:t>
                    </m:r>
                    <m:r>
                      <m:rPr>
                        <m:nor/>
                      </m:rPr>
                      <a:rPr lang="en-US" sz="4400" b="1" i="0" spc="-150" dirty="0" smtClean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 </m:t>
                    </m:r>
                    <m:r>
                      <m:rPr>
                        <m:nor/>
                      </m:rPr>
                      <a:rPr lang="en-US" sz="4400" b="1" i="0" spc="-150" dirty="0" smtClean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(</m:t>
                    </m:r>
                    <m:r>
                      <m:rPr>
                        <m:nor/>
                      </m:rPr>
                      <a:rPr lang="en-US" sz="4400" b="1" i="0" spc="-150" dirty="0" smtClean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hr</m:t>
                    </m:r>
                    <m:r>
                      <m:rPr>
                        <m:nor/>
                      </m:rPr>
                      <a:rPr lang="en-US" sz="4400" b="1" i="0" spc="-150" dirty="0" smtClean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)</m:t>
                    </m:r>
                  </m:oMath>
                </a14:m>
                <a:r>
                  <a:rPr lang="en-US" sz="44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  	      =  6 </a:t>
                </a:r>
                <a:r>
                  <a:rPr lang="en-US" sz="4400" b="1" i="0" spc="-15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ঘন্টা</a:t>
                </a:r>
                <a:endParaRPr lang="en-US" sz="4400" b="1" i="0" spc="-15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600" b="1" i="0" spc="-300" dirty="0">
                        <a:solidFill>
                          <a:srgbClr val="FF0000"/>
                        </a:solidFill>
                        <a:latin typeface="Nikosh" pitchFamily="2" charset="0"/>
                        <a:cs typeface="Nikosh" pitchFamily="2" charset="0"/>
                      </a:rPr>
                      <m:t>শরীর হতে নির্গত  তাপ</m:t>
                    </m:r>
                    <m:r>
                      <m:rPr>
                        <m:nor/>
                      </m:rPr>
                      <a:rPr lang="en-US" sz="46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 </m:t>
                    </m:r>
                    <m:r>
                      <m:rPr>
                        <m:nor/>
                      </m:rPr>
                      <a:rPr lang="en-US" sz="46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(</m:t>
                    </m:r>
                    <m:r>
                      <m:rPr>
                        <m:nor/>
                      </m:rPr>
                      <a:rPr lang="en-US" sz="46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Watt</m:t>
                    </m:r>
                    <m:r>
                      <m:rPr>
                        <m:nor/>
                      </m:rPr>
                      <a:rPr lang="en-US" sz="4600" b="1" i="0" spc="-300" dirty="0">
                        <a:solidFill>
                          <a:srgbClr val="000000"/>
                        </a:solidFill>
                        <a:latin typeface="Nikosh" pitchFamily="2" charset="0"/>
                        <a:cs typeface="Nikosh" pitchFamily="2" charset="0"/>
                      </a:rPr>
                      <m:t>.</m:t>
                    </m:r>
                  </m:oMath>
                </a14:m>
                <a:r>
                  <a:rPr lang="en-US" sz="46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) = 211</a:t>
                </a: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61732" y="1733550"/>
                <a:ext cx="7186318" cy="2758476"/>
              </a:xfrm>
              <a:blipFill rotWithShape="1">
                <a:blip r:embed="rId2"/>
                <a:stretch>
                  <a:fillRect l="-3207" t="-1961" r="-4473" b="-13943"/>
                </a:stretch>
              </a:blipFill>
              <a:ln w="38100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30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03581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219200" y="514349"/>
                <a:ext cx="7315200" cy="4038603"/>
              </a:xfrm>
              <a:ln w="76200">
                <a:solidFill>
                  <a:srgbClr val="0000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marL="0" lvl="0" indent="0">
                  <a:lnSpc>
                    <a:spcPts val="5000"/>
                  </a:lnSpc>
                </a:pP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আমরা </a:t>
                </a:r>
                <a:r>
                  <a:rPr lang="en-US" sz="4400" b="1" i="0" dirty="0" err="1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জানি</a:t>
                </a:r>
                <a:r>
                  <a:rPr lang="en-US" sz="4400" b="1" i="0" dirty="0">
                    <a:solidFill>
                      <a:srgbClr val="0000FF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</a:p>
              <a:p>
                <a:pPr marL="0" lvl="0" indent="0">
                  <a:lnSpc>
                    <a:spcPts val="5000"/>
                  </a:lnSpc>
                </a:pPr>
                <a:r>
                  <a:rPr lang="en-US" sz="4000" b="1" i="0" dirty="0" err="1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মানুষের</a:t>
                </a:r>
                <a:r>
                  <a:rPr lang="en-US" sz="4000" b="1" i="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dirty="0" err="1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দেহ</a:t>
                </a:r>
                <a:r>
                  <a:rPr lang="en-US" sz="4000" b="1" i="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/</a:t>
                </a:r>
                <a:r>
                  <a:rPr lang="en-US" sz="4000" b="1" i="0" dirty="0" err="1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শরীর</a:t>
                </a:r>
                <a:r>
                  <a:rPr lang="en-US" sz="4000" b="1" i="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dirty="0" err="1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হতে</a:t>
                </a:r>
                <a:r>
                  <a:rPr lang="en-US" sz="4000" b="1" i="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dirty="0" err="1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নির্গত</a:t>
                </a:r>
                <a:r>
                  <a:rPr lang="en-US" sz="4000" b="1" i="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 </a:t>
                </a:r>
                <a:r>
                  <a:rPr lang="en-US" sz="4000" b="1" i="0" dirty="0" err="1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তাপ</a:t>
                </a:r>
                <a:r>
                  <a:rPr lang="en-US" sz="4000" b="1" i="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, </a:t>
                </a:r>
                <a:r>
                  <a:rPr lang="en-US" sz="4000" b="1" i="0" spc="-3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Q</a:t>
                </a:r>
                <a:r>
                  <a:rPr lang="en-US" sz="4000" b="1" i="0" spc="-300" baseline="-25000" dirty="0" err="1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p</a:t>
                </a:r>
                <a:endParaRPr lang="en-US" sz="4000" b="1" i="0" baseline="-25000" dirty="0">
                  <a:solidFill>
                    <a:srgbClr val="080808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>
                  <a:lnSpc>
                    <a:spcPts val="5000"/>
                  </a:lnSpc>
                </a:pPr>
                <a:r>
                  <a:rPr lang="en-US" sz="4000" b="1" i="0" spc="-30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Q</a:t>
                </a:r>
                <a:r>
                  <a:rPr lang="en-US" sz="2000" b="1" i="0" spc="-300" dirty="0">
                    <a:latin typeface="Nikosh" pitchFamily="2" charset="0"/>
                    <a:cs typeface="Nikosh" pitchFamily="2" charset="0"/>
                  </a:rPr>
                  <a:t>  </a:t>
                </a:r>
                <a:r>
                  <a:rPr lang="en-US" sz="4000" b="1" spc="-300" dirty="0">
                    <a:solidFill>
                      <a:srgbClr val="000000"/>
                    </a:solidFill>
                    <a:cs typeface="Nikosh" pitchFamily="2" charset="0"/>
                  </a:rPr>
                  <a:t>=</a:t>
                </a:r>
                <a:r>
                  <a:rPr lang="en-US" sz="4000" b="1" spc="-300" dirty="0">
                    <a:solidFill>
                      <a:srgbClr val="FF0000"/>
                    </a:solidFill>
                    <a:cs typeface="Nikosh" pitchFamily="2" charset="0"/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spc="-3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FF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অবস্থানকারীর </m:t>
                        </m:r>
                        <m:r>
                          <m:rPr>
                            <m:nor/>
                          </m:rPr>
                          <a:rPr lang="en-GB" sz="2400" b="1" i="0" spc="-300" dirty="0" smtClean="0">
                            <a:solidFill>
                              <a:srgbClr val="0000FF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FF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সংখ্যা 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× 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C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অবস্থানের  </m:t>
                        </m:r>
                        <m:r>
                          <m:rPr>
                            <m:nor/>
                          </m:rPr>
                          <a:rPr lang="en-GB" sz="2400" b="1" i="0" spc="-300" dirty="0" smtClean="0">
                            <a:solidFill>
                              <a:srgbClr val="C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C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সময়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) × 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শরীর </m:t>
                        </m:r>
                        <m:r>
                          <m:rPr>
                            <m:nor/>
                          </m:rPr>
                          <a:rPr lang="en-GB" sz="2400" b="1" i="0" spc="-300" dirty="0" smtClean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হতে </m:t>
                        </m:r>
                        <m:r>
                          <m:rPr>
                            <m:nor/>
                          </m:rPr>
                          <a:rPr lang="en-GB" sz="2400" b="1" i="0" spc="-300" dirty="0" smtClean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FF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নির্গত  তাপ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4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Watt</m:t>
                        </m:r>
                        <m:r>
                          <m:rPr>
                            <m:nor/>
                          </m:rPr>
                          <a:rPr lang="en-US" sz="2400" b="1" i="0" spc="-300" dirty="0" smtClean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.)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24 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hr</m:t>
                        </m:r>
                        <m:r>
                          <m:rPr>
                            <m:nor/>
                          </m:rPr>
                          <a:rPr lang="en-US" sz="2400" b="1" i="0" spc="-300" dirty="0">
                            <a:solidFill>
                              <a:srgbClr val="000000"/>
                            </a:solidFill>
                            <a:latin typeface="Nikosh" pitchFamily="2" charset="0"/>
                            <a:cs typeface="Nikosh" pitchFamily="2" charset="0"/>
                          </a:rPr>
                          <m:t>  </m:t>
                        </m:r>
                      </m:den>
                    </m:f>
                  </m:oMath>
                </a14:m>
                <a:r>
                  <a:rPr lang="en-US" sz="2400" b="1" i="0" spc="-300" dirty="0">
                    <a:latin typeface="Nikosh" pitchFamily="2" charset="0"/>
                    <a:cs typeface="Nikosh" pitchFamily="2" charset="0"/>
                  </a:rPr>
                  <a:t> </a:t>
                </a:r>
                <a:endParaRPr lang="en-US" sz="2400" b="1" i="0" spc="-300" dirty="0">
                  <a:solidFill>
                    <a:srgbClr val="000000"/>
                  </a:solidFill>
                  <a:latin typeface="Nikosh" pitchFamily="2" charset="0"/>
                  <a:cs typeface="Nikosh" pitchFamily="2" charset="0"/>
                </a:endParaRPr>
              </a:p>
              <a:p>
                <a:pPr marL="0" lvl="0" indent="0">
                  <a:lnSpc>
                    <a:spcPts val="5000"/>
                  </a:lnSpc>
                </a:pPr>
                <a:r>
                  <a:rPr lang="en-US" sz="4400" b="1" i="0" spc="-15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14:m>
                  <m:oMath xmlns:m="http://schemas.openxmlformats.org/officeDocument/2006/math">
                    <m:r>
                      <a:rPr lang="en-US" sz="4400" b="1" i="0" spc="-150" dirty="0">
                        <a:solidFill>
                          <a:srgbClr val="000000"/>
                        </a:solidFill>
                        <a:latin typeface="Cambria Math"/>
                        <a:cs typeface="Nikosh" pitchFamily="2" charset="0"/>
                      </a:rPr>
                      <m:t>  </m:t>
                    </m:r>
                    <m:f>
                      <m:fPr>
                        <m:ctrlPr>
                          <a:rPr lang="en-US" sz="4400" b="1" i="1" spc="-150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4400" b="1" i="0" spc="-150" dirty="0" smtClean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𝟒</m:t>
                        </m:r>
                        <m:r>
                          <a:rPr lang="en-US" sz="4400" b="1" i="0" spc="-150" dirty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a:rPr lang="en-US" sz="4400" b="1" i="0" spc="-150" dirty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𝟔</m:t>
                        </m:r>
                        <m:r>
                          <a:rPr lang="en-US" sz="4400" b="1" i="0" spc="-150" dirty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×</m:t>
                        </m:r>
                        <m:r>
                          <a:rPr lang="en-US" sz="4400" b="1" i="1" spc="-150" dirty="0" smtClean="0">
                            <a:solidFill>
                              <a:srgbClr val="000000"/>
                            </a:solidFill>
                            <a:latin typeface="Cambria Math"/>
                            <a:ea typeface="Cambria Math"/>
                            <a:cs typeface="Nikosh" pitchFamily="2" charset="0"/>
                          </a:rPr>
                          <m:t>𝟐𝟏𝟏</m:t>
                        </m:r>
                      </m:num>
                      <m:den>
                        <m:r>
                          <a:rPr lang="en-US" sz="4400" b="1" i="0" spc="-150" dirty="0">
                            <a:solidFill>
                              <a:srgbClr val="000000"/>
                            </a:solidFill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</m:den>
                    </m:f>
                  </m:oMath>
                </a14:m>
                <a:endParaRPr lang="en-US" b="1" i="0" spc="-150" dirty="0">
                  <a:latin typeface="Nikosh" pitchFamily="2" charset="0"/>
                  <a:cs typeface="Nikosh" pitchFamily="2" charset="0"/>
                </a:endParaRPr>
              </a:p>
              <a:p>
                <a:pPr marL="0" lvl="0" indent="0">
                  <a:lnSpc>
                    <a:spcPts val="5000"/>
                  </a:lnSpc>
                </a:pPr>
                <a:r>
                  <a:rPr lang="en-US" sz="3600" b="1" i="0" spc="-150" dirty="0">
                    <a:solidFill>
                      <a:srgbClr val="080808"/>
                    </a:solidFill>
                    <a:latin typeface="Nikosh" pitchFamily="2" charset="0"/>
                    <a:cs typeface="Nikosh" pitchFamily="2" charset="0"/>
                  </a:rPr>
                  <a:t>= </a:t>
                </a:r>
                <a14:m>
                  <m:oMath xmlns:m="http://schemas.openxmlformats.org/officeDocument/2006/math">
                    <m:r>
                      <a:rPr lang="en-US" sz="3600" b="1" i="0" spc="-150" dirty="0">
                        <a:solidFill>
                          <a:srgbClr val="080808"/>
                        </a:solidFill>
                        <a:latin typeface="Cambria Math"/>
                        <a:cs typeface="Nikosh" pitchFamily="2" charset="0"/>
                      </a:rPr>
                      <m:t>  </m:t>
                    </m:r>
                    <m:f>
                      <m:fPr>
                        <m:ctrlPr>
                          <a:rPr lang="en-US" sz="3600" b="1" i="1" spc="-150" dirty="0">
                            <a:solidFill>
                              <a:srgbClr val="080808"/>
                            </a:solidFill>
                            <a:latin typeface="Cambria Math" panose="02040503050406030204" pitchFamily="18" charset="0"/>
                            <a:cs typeface="Nikosh" pitchFamily="2" charset="0"/>
                          </a:rPr>
                        </m:ctrlPr>
                      </m:fPr>
                      <m:num>
                        <m:r>
                          <a:rPr lang="en-US" sz="3600" b="1" i="0" spc="-150" dirty="0" smtClean="0">
                            <a:solidFill>
                              <a:srgbClr val="080808"/>
                            </a:solidFill>
                            <a:latin typeface="Cambria Math"/>
                            <a:cs typeface="Nikosh" pitchFamily="2" charset="0"/>
                          </a:rPr>
                          <m:t>𝟓</m:t>
                        </m:r>
                        <m:r>
                          <a:rPr lang="en-US" sz="3600" b="1" i="0" spc="-150" dirty="0" smtClean="0">
                            <a:solidFill>
                              <a:srgbClr val="080808"/>
                            </a:solidFill>
                            <a:latin typeface="Cambria Math"/>
                            <a:cs typeface="Nikosh" pitchFamily="2" charset="0"/>
                          </a:rPr>
                          <m:t>,</m:t>
                        </m:r>
                        <m:r>
                          <a:rPr lang="en-US" sz="3600" b="1" i="0" spc="-150" dirty="0" smtClean="0">
                            <a:solidFill>
                              <a:srgbClr val="080808"/>
                            </a:solidFill>
                            <a:latin typeface="Cambria Math"/>
                            <a:cs typeface="Nikosh" pitchFamily="2" charset="0"/>
                          </a:rPr>
                          <m:t>𝟎𝟔𝟒</m:t>
                        </m:r>
                      </m:num>
                      <m:den>
                        <m:r>
                          <a:rPr lang="en-US" sz="3600" b="1" i="0" spc="-150" dirty="0">
                            <a:solidFill>
                              <a:srgbClr val="080808"/>
                            </a:solidFill>
                            <a:latin typeface="Cambria Math"/>
                            <a:cs typeface="Nikosh" pitchFamily="2" charset="0"/>
                          </a:rPr>
                          <m:t>𝟐𝟒</m:t>
                        </m:r>
                      </m:den>
                    </m:f>
                  </m:oMath>
                </a14:m>
                <a:endParaRPr lang="en-US" dirty="0"/>
              </a:p>
              <a:p>
                <a:pPr marL="0" lvl="0" indent="0">
                  <a:lnSpc>
                    <a:spcPts val="5000"/>
                  </a:lnSpc>
                </a:pPr>
                <a:r>
                  <a:rPr lang="en-US" sz="3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= 211</a:t>
                </a:r>
                <a:r>
                  <a:rPr lang="en-US" sz="3200" b="1" i="0" dirty="0">
                    <a:solidFill>
                      <a:srgbClr val="FF0000"/>
                    </a:solidFill>
                    <a:latin typeface="Nikosh" pitchFamily="2" charset="0"/>
                    <a:cs typeface="Nikosh" pitchFamily="2" charset="0"/>
                  </a:rPr>
                  <a:t> Watt.   = 0.211 Kw  </a:t>
                </a:r>
                <a:r>
                  <a:rPr lang="en-US" sz="3200" b="1" i="0" dirty="0">
                    <a:solidFill>
                      <a:srgbClr val="000000"/>
                    </a:solidFill>
                    <a:latin typeface="Nikosh" pitchFamily="2" charset="0"/>
                    <a:cs typeface="Nikosh" pitchFamily="2" charset="0"/>
                  </a:rPr>
                  <a:t>(Answer)</a:t>
                </a:r>
              </a:p>
              <a:p>
                <a:pPr marL="0" lvl="0"/>
                <a:endParaRPr lang="en-US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219200" y="514349"/>
                <a:ext cx="7315200" cy="4038603"/>
              </a:xfrm>
              <a:blipFill rotWithShape="1">
                <a:blip r:embed="rId2"/>
                <a:stretch>
                  <a:fillRect l="-2885" t="-1479" b="-5769"/>
                </a:stretch>
              </a:blipFill>
              <a:ln w="76200">
                <a:solidFill>
                  <a:srgbClr val="0000FF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31</a:t>
            </a:fld>
            <a:endParaRPr lang="en" dirty="0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rgbClr val="FFFFFF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71226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14350"/>
            <a:ext cx="7152650" cy="1159800"/>
          </a:xfrm>
          <a:solidFill>
            <a:srgbClr val="FFC000"/>
          </a:solidFill>
          <a:ln w="76200">
            <a:solidFill>
              <a:srgbClr val="000000"/>
            </a:solidFill>
          </a:ln>
        </p:spPr>
        <p:txBody>
          <a:bodyPr/>
          <a:lstStyle/>
          <a:p>
            <a:pPr lvl="0" indent="-419100"/>
            <a:r>
              <a:rPr lang="en-US" sz="6100" spc="-150" dirty="0" err="1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সাবধানতা</a:t>
            </a:r>
            <a:r>
              <a:rPr lang="en-US" sz="6100" spc="-150" dirty="0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(Precaution)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1809750"/>
            <a:ext cx="7152650" cy="26822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যেহেতু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এটি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পরিবর্তনশীল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সেহেতু</a:t>
            </a:r>
            <a:r>
              <a:rPr lang="en-US" sz="4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/>
            <a:r>
              <a:rPr lang="en-US" sz="42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সঠিকভাবে</a:t>
            </a:r>
            <a:r>
              <a:rPr lang="en-US" sz="43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পিপলস</a:t>
            </a:r>
            <a:r>
              <a:rPr lang="en-US" sz="43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3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3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নির্ণয়</a:t>
            </a:r>
            <a:r>
              <a:rPr lang="en-US" sz="43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43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হবে</a:t>
            </a:r>
            <a:endParaRPr lang="en-US" sz="4350" b="1" i="0" spc="-150" dirty="0">
              <a:solidFill>
                <a:srgbClr val="000000"/>
              </a:solidFill>
              <a:latin typeface="SutonnyMJ"/>
            </a:endParaRPr>
          </a:p>
          <a:p>
            <a:pPr marL="0" lvl="0" algn="just"/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২। </a:t>
            </a:r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প্রয়োজনে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শিক্ষকের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পরামর্শ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সহায়তা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 algn="ctr"/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প্রহণ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করতে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5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হবে</a:t>
            </a:r>
            <a:r>
              <a:rPr lang="en-US" sz="45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  <a:r>
              <a:rPr lang="en-US" sz="4500" b="1" i="0" spc="-150" dirty="0">
                <a:solidFill>
                  <a:srgbClr val="000000"/>
                </a:solidFill>
                <a:latin typeface="SutonnyMJ" pitchFamily="2" charset="0"/>
                <a:cs typeface="SutonnyMJ" pitchFamily="2" charset="0"/>
              </a:rPr>
              <a:t> </a:t>
            </a:r>
          </a:p>
          <a:p>
            <a:pPr marL="0" algn="just"/>
            <a:endParaRPr lang="en-US" sz="4000" b="1" i="0" spc="-150" dirty="0">
              <a:solidFill>
                <a:srgbClr val="000000"/>
              </a:solidFill>
              <a:latin typeface="SutonnyMJ" pitchFamily="2" charset="0"/>
              <a:cs typeface="SutonnyMJ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260418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514350"/>
            <a:ext cx="7152650" cy="1159800"/>
          </a:xfrm>
          <a:solidFill>
            <a:srgbClr val="FFC000"/>
          </a:solidFill>
          <a:ln w="76200">
            <a:solidFill>
              <a:srgbClr val="000000"/>
            </a:solidFill>
          </a:ln>
        </p:spPr>
        <p:txBody>
          <a:bodyPr/>
          <a:lstStyle/>
          <a:p>
            <a:pPr algn="ctr"/>
            <a:r>
              <a:rPr lang="en-US" sz="6600" spc="-150" dirty="0" err="1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মন্তব্য</a:t>
            </a:r>
            <a:r>
              <a:rPr lang="en-US" sz="6600" spc="-150" dirty="0">
                <a:solidFill>
                  <a:srgbClr val="FF0000"/>
                </a:solidFill>
                <a:latin typeface="Nikosh" pitchFamily="2" charset="0"/>
                <a:ea typeface="Tinos"/>
                <a:cs typeface="Nikosh" pitchFamily="2" charset="0"/>
                <a:sym typeface="Tinos"/>
              </a:rPr>
              <a:t> (Remarks) </a:t>
            </a:r>
            <a:endParaRPr lang="en-US" sz="6600" spc="-150" dirty="0"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1809750"/>
            <a:ext cx="7152650" cy="2682276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/>
            <a:endParaRPr lang="en-US" sz="1100" b="1" i="0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/>
            <a:r>
              <a:rPr lang="en-US" sz="4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এই</a:t>
            </a:r>
            <a:r>
              <a:rPr lang="en-US" sz="4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জবটি</a:t>
            </a:r>
            <a:r>
              <a:rPr lang="en-US" sz="4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সম্পাদন</a:t>
            </a:r>
            <a:r>
              <a:rPr lang="en-US" sz="4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করলে</a:t>
            </a:r>
            <a:r>
              <a:rPr lang="en-US" sz="4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পিপলস</a:t>
            </a:r>
            <a:r>
              <a:rPr lang="en-US" sz="4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65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65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marL="0" lvl="0"/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অর্জন</a:t>
            </a:r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করবে</a:t>
            </a:r>
            <a:r>
              <a:rPr lang="en-US" sz="6600" b="1" i="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।</a:t>
            </a:r>
            <a:endParaRPr lang="en-US" sz="6600" b="1" i="0" spc="-150" dirty="0">
              <a:solidFill>
                <a:srgbClr val="000000"/>
              </a:solidFill>
              <a:latin typeface="SutonnyMJ" pitchFamily="2" charset="0"/>
              <a:cs typeface="SutonnyMJ" pitchFamily="2" charset="0"/>
            </a:endParaRPr>
          </a:p>
          <a:p>
            <a:pPr marL="0" lvl="0" algn="ctr"/>
            <a:endParaRPr lang="en-US" sz="16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 algn="ctr"/>
            <a:r>
              <a:rPr lang="en-US" sz="3600" b="1" i="0" spc="-300" dirty="0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- </a:t>
            </a:r>
            <a:r>
              <a:rPr lang="en-US" sz="3600" b="1" i="0" spc="-300" dirty="0" err="1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সমাপ্ত</a:t>
            </a:r>
            <a:r>
              <a:rPr lang="en-US" sz="3600" b="1" i="0" spc="-300" dirty="0">
                <a:solidFill>
                  <a:srgbClr val="FF00FF"/>
                </a:solidFill>
                <a:latin typeface="Nikosh" pitchFamily="2" charset="0"/>
                <a:cs typeface="Nikosh" pitchFamily="2" charset="0"/>
              </a:rPr>
              <a:t> -</a:t>
            </a:r>
            <a:endParaRPr lang="en-US" sz="3600" b="1" spc="-300" dirty="0">
              <a:solidFill>
                <a:srgbClr val="FF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762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77907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34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CF8A9B9-AF90-4A20-B13F-246492CF1087}"/>
              </a:ext>
            </a:extLst>
          </p:cNvPr>
          <p:cNvSpPr txBox="1">
            <a:spLocks/>
          </p:cNvSpPr>
          <p:nvPr/>
        </p:nvSpPr>
        <p:spPr>
          <a:xfrm>
            <a:off x="1219200" y="514350"/>
            <a:ext cx="7315200" cy="914400"/>
          </a:xfrm>
          <a:prstGeom prst="rect">
            <a:avLst/>
          </a:prstGeo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এ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ই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ক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্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ল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া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স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ট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ি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প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ূ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ন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র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া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য় 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দ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ে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খ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ত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ে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en-US" sz="4800" b="1" spc="-300" dirty="0" err="1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ভি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জ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ি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ট</a:t>
            </a:r>
            <a:r>
              <a:rPr lang="en-US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 </a:t>
            </a:r>
            <a:r>
              <a:rPr lang="as-IN" sz="4800" b="1" spc="-30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ক</a:t>
            </a:r>
            <a:r>
              <a:rPr lang="en-US" sz="4800" b="1" spc="-300" dirty="0" err="1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anose="02000000000000000000" pitchFamily="2" charset="0"/>
                <a:cs typeface="Nikosh" panose="02000000000000000000" pitchFamily="2" charset="0"/>
              </a:rPr>
              <a:t>রো</a:t>
            </a:r>
            <a:endParaRPr lang="en-US" sz="6600" b="1" spc="-300" dirty="0">
              <a:solidFill>
                <a:srgbClr val="002060"/>
              </a:solidFill>
              <a:latin typeface="Nikosh" panose="02000000000000000000" pitchFamily="2" charset="0"/>
              <a:cs typeface="Nikosh" panose="020000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9200" y="1974768"/>
            <a:ext cx="7341781" cy="2123658"/>
          </a:xfrm>
          <a:prstGeom prst="rect">
            <a:avLst/>
          </a:prstGeom>
          <a:solidFill>
            <a:srgbClr val="FFC000"/>
          </a:solidFill>
          <a:ln w="762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lvl="0" algn="ctr">
              <a:buClrTx/>
              <a:defRPr/>
            </a:pPr>
            <a:r>
              <a:rPr lang="en-US" sz="6600" b="1" spc="-150" dirty="0">
                <a:solidFill>
                  <a:srgbClr val="FF0000"/>
                </a:solidFill>
                <a:latin typeface="Nikosh" panose="02000000000000000000" pitchFamily="2" charset="0"/>
                <a:ea typeface="+mn-ea"/>
                <a:cs typeface="Nikosh" panose="02000000000000000000" pitchFamily="2" charset="0"/>
              </a:rPr>
              <a:t>https://youtube.com/c/AMAtiqullah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0186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6414" y="514350"/>
            <a:ext cx="7315200" cy="838200"/>
          </a:xfrm>
          <a:solidFill>
            <a:srgbClr val="FFFF00"/>
          </a:solidFill>
          <a:ln w="76200">
            <a:solidFill>
              <a:srgbClr val="000000"/>
            </a:solidFill>
          </a:ln>
        </p:spPr>
        <p:txBody>
          <a:bodyPr/>
          <a:lstStyle/>
          <a:p>
            <a:pPr algn="ctr">
              <a:lnSpc>
                <a:spcPts val="2400"/>
              </a:lnSpc>
            </a:pPr>
            <a:r>
              <a:rPr lang="en-US" sz="66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পরবর্তী</a:t>
            </a:r>
            <a:r>
              <a:rPr lang="en-US" sz="66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660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জব</a:t>
            </a:r>
            <a:r>
              <a:rPr lang="en-US" sz="6600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নং-০৭</a:t>
            </a:r>
            <a:endParaRPr lang="en-US" sz="6600" spc="-150" dirty="0">
              <a:solidFill>
                <a:srgbClr val="0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439383"/>
            <a:ext cx="7315200" cy="3055963"/>
          </a:xfrm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 algn="just">
              <a:spcBef>
                <a:spcPts val="600"/>
              </a:spcBef>
            </a:pPr>
            <a:r>
              <a:rPr lang="en-GB" sz="41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অনুপ্রবেশ</a:t>
            </a:r>
            <a:r>
              <a:rPr lang="en-GB" sz="41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41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r>
              <a:rPr lang="en-GB" sz="41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41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বায়ূ</a:t>
            </a:r>
            <a:r>
              <a:rPr lang="en-GB" sz="41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41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চলনজনিত</a:t>
            </a:r>
            <a:r>
              <a:rPr lang="en-GB" sz="41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41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GB" sz="4100" b="1" i="0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GB" sz="4100" b="1" i="0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পর্যবেক্ষণকরণ</a:t>
            </a:r>
            <a:endParaRPr lang="en-US" sz="4100" b="1" i="0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marL="0" lvl="0" algn="ctr">
              <a:spcBef>
                <a:spcPts val="600"/>
              </a:spcBef>
            </a:pPr>
            <a:r>
              <a:rPr lang="en-US" sz="3300" b="1" i="0" spc="-150" dirty="0">
                <a:solidFill>
                  <a:srgbClr val="000000"/>
                </a:solidFill>
                <a:latin typeface="SutonnyMJ"/>
              </a:rPr>
              <a:t> </a:t>
            </a:r>
            <a:r>
              <a:rPr lang="en-US" sz="3700" b="1" i="0" spc="-300" dirty="0">
                <a:solidFill>
                  <a:srgbClr val="000000"/>
                </a:solidFill>
                <a:latin typeface="Times New Roman"/>
              </a:rPr>
              <a:t>(Study the </a:t>
            </a:r>
            <a:r>
              <a:rPr lang="en-US" sz="3700" b="1" i="0" spc="-300" dirty="0">
                <a:solidFill>
                  <a:srgbClr val="0000FF"/>
                </a:solidFill>
                <a:latin typeface="Times New Roman"/>
              </a:rPr>
              <a:t>infiltration</a:t>
            </a:r>
            <a:r>
              <a:rPr lang="en-US" sz="3700" b="1" i="0" spc="-300" dirty="0">
                <a:solidFill>
                  <a:srgbClr val="000000"/>
                </a:solidFill>
                <a:latin typeface="Times New Roman"/>
              </a:rPr>
              <a:t> and </a:t>
            </a:r>
            <a:r>
              <a:rPr lang="en-US" sz="3700" b="1" i="0" spc="-300" dirty="0">
                <a:solidFill>
                  <a:srgbClr val="009900"/>
                </a:solidFill>
                <a:latin typeface="Times New Roman"/>
              </a:rPr>
              <a:t>ventilation</a:t>
            </a:r>
            <a:r>
              <a:rPr lang="en-US" sz="3700" b="1" i="0" spc="-300" dirty="0">
                <a:solidFill>
                  <a:srgbClr val="000000"/>
                </a:solidFill>
                <a:latin typeface="Times New Roman"/>
              </a:rPr>
              <a:t> load)</a:t>
            </a:r>
          </a:p>
          <a:p>
            <a:pPr marL="0" lvl="0"/>
            <a:endParaRPr lang="en-US" sz="1200" b="1" i="0" spc="-150" dirty="0">
              <a:solidFill>
                <a:srgbClr val="000000"/>
              </a:solidFill>
              <a:latin typeface="Times New Roman"/>
            </a:endParaRPr>
          </a:p>
          <a:p>
            <a:pPr marL="0" lvl="0"/>
            <a:endParaRPr lang="en-US" sz="3300" b="1" i="0" spc="-150" dirty="0">
              <a:solidFill>
                <a:srgbClr val="000000"/>
              </a:solidFill>
              <a:latin typeface="Times New Roman"/>
            </a:endParaRPr>
          </a:p>
          <a:p>
            <a:pPr marL="0" lvl="0" algn="ctr"/>
            <a:r>
              <a:rPr lang="en-US" sz="3800" b="1" i="0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তারিখঃ</a:t>
            </a:r>
            <a:r>
              <a:rPr lang="en-US" sz="3800" b="1" i="0" spc="-15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800" b="1" i="0" spc="-150">
                <a:solidFill>
                  <a:srgbClr val="0D01AF"/>
                </a:solidFill>
                <a:latin typeface="Nikosh" pitchFamily="2" charset="0"/>
                <a:cs typeface="Nikosh" pitchFamily="2" charset="0"/>
              </a:rPr>
              <a:t>--</a:t>
            </a:r>
            <a:endParaRPr lang="en-US" b="1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35</a:t>
            </a:fld>
            <a:endParaRPr lang="en" dirty="0">
              <a:solidFill>
                <a:srgbClr val="79728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96481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36</a:t>
            </a:fld>
            <a:endParaRPr>
              <a:solidFill>
                <a:srgbClr val="797281"/>
              </a:solidFill>
            </a:endParaRPr>
          </a:p>
        </p:txBody>
      </p:sp>
      <p:sp>
        <p:nvSpPr>
          <p:cNvPr id="257" name="Google Shape;257;p35"/>
          <p:cNvSpPr/>
          <p:nvPr/>
        </p:nvSpPr>
        <p:spPr>
          <a:xfrm>
            <a:off x="5051925" y="1082904"/>
            <a:ext cx="2956500" cy="2956500"/>
          </a:xfrm>
          <a:prstGeom prst="rect">
            <a:avLst/>
          </a:prstGeom>
          <a:solidFill>
            <a:srgbClr val="000000">
              <a:alpha val="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8" name="Google Shape;258;p35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7700" y="666750"/>
            <a:ext cx="3320350" cy="3372654"/>
          </a:xfrm>
          <a:prstGeom prst="rect">
            <a:avLst/>
          </a:prstGeom>
          <a:noFill/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59" name="Google Shape;259;p35"/>
          <p:cNvSpPr txBox="1">
            <a:spLocks noGrp="1"/>
          </p:cNvSpPr>
          <p:nvPr>
            <p:ph type="ctrTitle" idx="4294967295"/>
          </p:nvPr>
        </p:nvSpPr>
        <p:spPr>
          <a:xfrm>
            <a:off x="1544775" y="1049950"/>
            <a:ext cx="3234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rgbClr val="000000"/>
                </a:solidFill>
              </a:rPr>
              <a:t>THANKS</a:t>
            </a:r>
            <a:r>
              <a:rPr lang="en" sz="6600" dirty="0"/>
              <a:t>!</a:t>
            </a:r>
            <a:endParaRPr sz="6600" dirty="0"/>
          </a:p>
        </p:txBody>
      </p:sp>
      <p:sp>
        <p:nvSpPr>
          <p:cNvPr id="260" name="Google Shape;260;p35"/>
          <p:cNvSpPr txBox="1">
            <a:spLocks noGrp="1"/>
          </p:cNvSpPr>
          <p:nvPr>
            <p:ph type="subTitle" idx="4294967295"/>
          </p:nvPr>
        </p:nvSpPr>
        <p:spPr>
          <a:xfrm>
            <a:off x="1371600" y="2249575"/>
            <a:ext cx="3756100" cy="18488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002060"/>
                </a:solidFill>
              </a:rPr>
              <a:t>Any questions?</a:t>
            </a:r>
            <a:endParaRPr sz="3600" b="1" dirty="0">
              <a:solidFill>
                <a:srgbClr val="00206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002060"/>
                </a:solidFill>
              </a:rPr>
              <a:t>You can find me at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rgbClr val="002060"/>
                </a:solidFill>
              </a:rPr>
              <a:t> </a:t>
            </a:r>
            <a:r>
              <a:rPr lang="en" sz="2500" b="1" dirty="0">
                <a:solidFill>
                  <a:srgbClr val="FF0000"/>
                </a:solidFill>
              </a:rPr>
              <a:t>atiqullahrac@gmail.com</a:t>
            </a:r>
            <a:endParaRPr sz="2500" b="1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762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53310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/>
      <p:bldP spid="260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37</a:t>
            </a:fld>
            <a:endParaRPr lang="en">
              <a:solidFill>
                <a:srgbClr val="797281"/>
              </a:solidFill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590550"/>
            <a:ext cx="7152650" cy="390147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70E03A-2159-470B-B90D-E8EBCFBAD90D}"/>
              </a:ext>
            </a:extLst>
          </p:cNvPr>
          <p:cNvSpPr txBox="1"/>
          <p:nvPr/>
        </p:nvSpPr>
        <p:spPr>
          <a:xfrm>
            <a:off x="1219200" y="337042"/>
            <a:ext cx="7391400" cy="4585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algn="ctr">
              <a:buClrTx/>
              <a:buFontTx/>
              <a:buNone/>
              <a:defRPr/>
            </a:pPr>
            <a:r>
              <a:rPr lang="en-US" sz="8000" b="1" spc="-15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  <a:t>সকলকে</a:t>
            </a:r>
            <a:endParaRPr lang="en-US" sz="8000" b="1" spc="-15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FF0000"/>
              </a:solidFill>
              <a:latin typeface="Nikosh" pitchFamily="2" charset="0"/>
              <a:cs typeface="Nikosh" pitchFamily="2" charset="0"/>
            </a:endParaRPr>
          </a:p>
          <a:p>
            <a:pPr algn="ctr">
              <a:buClrTx/>
              <a:buFontTx/>
              <a:buNone/>
              <a:defRPr/>
            </a:pPr>
            <a:r>
              <a:rPr lang="en-US" sz="44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000FF"/>
                </a:solidFill>
              </a:rPr>
              <a:t>Thank you</a:t>
            </a:r>
          </a:p>
          <a:p>
            <a:pPr algn="ctr">
              <a:buClrTx/>
              <a:buFontTx/>
              <a:buNone/>
              <a:defRPr/>
            </a:pPr>
            <a:r>
              <a:rPr lang="en-US" sz="44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000FF"/>
                </a:solidFill>
              </a:rPr>
              <a:t>For </a:t>
            </a:r>
          </a:p>
          <a:p>
            <a:pPr algn="ctr">
              <a:buClrTx/>
              <a:buFontTx/>
              <a:buNone/>
              <a:defRPr/>
            </a:pPr>
            <a:r>
              <a:rPr lang="en-US" sz="4400" b="1" spc="-15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000FF"/>
                </a:solidFill>
              </a:rPr>
              <a:t>All 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672945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797281"/>
                </a:solidFill>
              </a:rPr>
              <a:pPr/>
              <a:t>38</a:t>
            </a:fld>
            <a:endParaRPr lang="en">
              <a:solidFill>
                <a:srgbClr val="79728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95400" y="1099584"/>
            <a:ext cx="7152650" cy="2646878"/>
          </a:xfrm>
          <a:prstGeom prst="rect">
            <a:avLst/>
          </a:prstGeom>
          <a:solidFill>
            <a:srgbClr val="FFFF00"/>
          </a:solidFill>
          <a:ln w="762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600" b="1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66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FF00"/>
          </a:solidFill>
          <a:ln w="7620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42666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7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/>
          <p:cNvSpPr txBox="1">
            <a:spLocks noGrp="1"/>
          </p:cNvSpPr>
          <p:nvPr>
            <p:ph type="ctrTitle"/>
          </p:nvPr>
        </p:nvSpPr>
        <p:spPr>
          <a:xfrm>
            <a:off x="1066800" y="2609850"/>
            <a:ext cx="7772400" cy="2739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err="1">
                <a:solidFill>
                  <a:srgbClr val="002060"/>
                </a:solidFill>
                <a:latin typeface="Nikosh" pitchFamily="2" charset="0"/>
                <a:cs typeface="Nikosh" pitchFamily="2" charset="0"/>
              </a:rPr>
              <a:t>ধন্যবাদ</a:t>
            </a:r>
            <a:endParaRPr lang="en-US" sz="16600" b="1" dirty="0">
              <a:solidFill>
                <a:srgbClr val="00206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4914900"/>
            <a:ext cx="9144000" cy="228600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74046291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1219200" y="509479"/>
            <a:ext cx="4191000" cy="961803"/>
          </a:xfrm>
          <a:prstGeom prst="rect">
            <a:avLst/>
          </a:prstGeom>
          <a:solidFill>
            <a:srgbClr val="00FF00"/>
          </a:solidFill>
          <a:ln w="38100">
            <a:solidFill>
              <a:srgbClr val="00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lnSpc>
                <a:spcPts val="6100"/>
              </a:lnSpc>
            </a:pPr>
            <a:r>
              <a:rPr lang="en-US" sz="54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 </a:t>
            </a:r>
            <a:br>
              <a:rPr lang="en-US" sz="5400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</a:br>
            <a:r>
              <a:rPr lang="en-US" sz="6000" u="sng" dirty="0" err="1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wkÿK</a:t>
            </a:r>
            <a:r>
              <a:rPr lang="en-US" sz="6000" u="sng" dirty="0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6000" u="sng" dirty="0" err="1">
                <a:solidFill>
                  <a:srgbClr val="000066"/>
                </a:solidFill>
                <a:latin typeface="SutonnyMJ" pitchFamily="2" charset="0"/>
                <a:cs typeface="SutonnyMJ" pitchFamily="2" charset="0"/>
              </a:rPr>
              <a:t>cwiwPwZ</a:t>
            </a:r>
            <a:endParaRPr sz="5400" u="sng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219200" y="1545713"/>
            <a:ext cx="4191000" cy="2988845"/>
          </a:xfrm>
          <a:prstGeom prst="rect">
            <a:avLst/>
          </a:prstGeom>
          <a:solidFill>
            <a:srgbClr val="00FFFF"/>
          </a:solidFill>
          <a:ln w="38100">
            <a:solidFill>
              <a:srgbClr val="FF00FF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আবু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আতিকুল্যা</a:t>
            </a:r>
            <a:endParaRPr sz="40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(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টেক্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)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আর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এসি</a:t>
            </a:r>
            <a:endParaRPr lang="en-US" sz="3600" b="1" spc="-15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l" rtl="0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,</a:t>
            </a:r>
          </a:p>
          <a:p>
            <a:pPr marL="0" lvl="0" indent="0" algn="ctr" rtl="0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 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শি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/এ, </a:t>
            </a:r>
            <a:r>
              <a:rPr lang="en-US" sz="3600" b="1" spc="-15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3600" b="1" spc="-15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- ১২০৮</a:t>
            </a:r>
            <a:endParaRPr sz="3600" b="1" spc="-15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marL="0" lvl="0" indent="0" algn="ctr" rtl="0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spc="-150" dirty="0">
                <a:solidFill>
                  <a:srgbClr val="FF0000"/>
                </a:solidFill>
                <a:hlinkClick r:id="rId3"/>
              </a:rPr>
              <a:t>atiqullahrac@</a:t>
            </a:r>
            <a:r>
              <a:rPr lang="en" sz="2800" b="1" spc="-15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hlinkClick r:id="rId3"/>
              </a:rPr>
              <a:t>gmail.com</a:t>
            </a:r>
            <a:endParaRPr lang="en" sz="2800" b="1" spc="-15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ctr" rtl="0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spc="-150" dirty="0">
                <a:solidFill>
                  <a:srgbClr val="FF0000"/>
                </a:solidFill>
                <a:latin typeface="Tw Cen MT Condensed" pitchFamily="34" charset="0"/>
                <a:cs typeface="Times New Roman" pitchFamily="18" charset="0"/>
              </a:rPr>
              <a:t>https://youtube.com/c/AMAtiqullah</a:t>
            </a:r>
            <a:endParaRPr sz="2800" b="1" spc="-150" dirty="0">
              <a:solidFill>
                <a:srgbClr val="FF0000"/>
              </a:solidFill>
              <a:latin typeface="Tw Cen MT Condensed" pitchFamily="34" charset="0"/>
            </a:endParaRPr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797281"/>
                </a:solidFill>
              </a:rPr>
              <a:pPr/>
              <a:t>4</a:t>
            </a:fld>
            <a:endParaRPr>
              <a:solidFill>
                <a:srgbClr val="79728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48A1BE-DC6E-472F-B671-1B7598A237A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736" y="558651"/>
            <a:ext cx="2895600" cy="3933375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19050" y="4914900"/>
            <a:ext cx="9144000" cy="228600"/>
          </a:xfrm>
          <a:prstGeom prst="rect">
            <a:avLst/>
          </a:prstGeom>
          <a:solidFill>
            <a:srgbClr val="00CC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38100"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r>
              <a:rPr lang="en-US" sz="3200" b="1" spc="-300" dirty="0"/>
              <a:t>6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223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67000" y="530795"/>
            <a:ext cx="3733800" cy="685800"/>
          </a:xfrm>
          <a:prstGeom prst="rect">
            <a:avLst/>
          </a:prstGeom>
          <a:solidFill>
            <a:srgbClr val="00CC00"/>
          </a:solidFill>
          <a:ln w="57150">
            <a:solidFill>
              <a:srgbClr val="FF00FF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বিষয়</a:t>
            </a:r>
            <a:r>
              <a:rPr lang="en-US" sz="44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400" b="1" dirty="0" err="1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কোড</a:t>
            </a:r>
            <a:r>
              <a:rPr lang="en-US" sz="4400" b="1" dirty="0">
                <a:solidFill>
                  <a:srgbClr val="25212A"/>
                </a:solidFill>
                <a:latin typeface="Nikosh" pitchFamily="2" charset="0"/>
                <a:cs typeface="Nikosh" pitchFamily="2" charset="0"/>
              </a:rPr>
              <a:t>- ৬৭২৪৩</a:t>
            </a:r>
            <a:endParaRPr lang="en-US" sz="4400" dirty="0">
              <a:solidFill>
                <a:srgbClr val="25212A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38693" y="3460743"/>
            <a:ext cx="7315200" cy="1000274"/>
          </a:xfrm>
          <a:prstGeom prst="rect">
            <a:avLst/>
          </a:prstGeom>
          <a:ln w="57150">
            <a:solidFill>
              <a:srgbClr val="0000FF"/>
            </a:solidFill>
          </a:ln>
        </p:spPr>
        <p:style>
          <a:lnRef idx="0">
            <a:schemeClr val="dk1"/>
          </a:lnRef>
          <a:fillRef idx="1001">
            <a:schemeClr val="lt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রেফ্রিজারেশন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অ্যান্ড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এয়ার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কন্ডিশনিং</a:t>
            </a:r>
            <a:r>
              <a:rPr lang="en-US" sz="37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37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টেকনোলজি</a:t>
            </a:r>
            <a:endParaRPr lang="en-US" sz="3700" b="1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r>
              <a:rPr lang="en-US" sz="2200" b="1" spc="-3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REFRIGERATION   AND   AIR   CONDITIONING   TECHNOLOGY</a:t>
            </a:r>
          </a:p>
        </p:txBody>
      </p:sp>
      <p:sp>
        <p:nvSpPr>
          <p:cNvPr id="8" name="Title 2"/>
          <p:cNvSpPr>
            <a:spLocks noGrp="1"/>
          </p:cNvSpPr>
          <p:nvPr>
            <p:ph type="ctrTitle"/>
          </p:nvPr>
        </p:nvSpPr>
        <p:spPr>
          <a:xfrm>
            <a:off x="1219200" y="1323974"/>
            <a:ext cx="7315200" cy="1181101"/>
          </a:xfrm>
          <a:solidFill>
            <a:srgbClr val="00FFFF"/>
          </a:solidFill>
          <a:ln w="57150"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lvl="0"/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কুলিং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অ্যান্ড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‍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হিটিং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লোড</a:t>
            </a:r>
            <a:r>
              <a:rPr lang="en-US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ক্যালকুলেশন</a:t>
            </a:r>
            <a:br>
              <a:rPr lang="en-US" sz="470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</a:br>
            <a:r>
              <a:rPr lang="en-US" sz="3500" spc="-300" dirty="0">
                <a:solidFill>
                  <a:srgbClr val="0D01A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ea typeface="+mn-ea"/>
                <a:cs typeface="Nikosh" pitchFamily="2" charset="0"/>
                <a:sym typeface="Arial"/>
              </a:rPr>
              <a:t>Cooling And Heating Load Calculation</a:t>
            </a:r>
            <a:endParaRPr lang="en-US" sz="3500" spc="-300" dirty="0">
              <a:solidFill>
                <a:srgbClr val="0D01A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rgbClr val="0000FF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683876" y="2596379"/>
            <a:ext cx="1600200" cy="769441"/>
          </a:xfrm>
          <a:prstGeom prst="rect">
            <a:avLst/>
          </a:prstGeom>
          <a:solidFill>
            <a:srgbClr val="00FF00"/>
          </a:solidFill>
          <a:ln w="57150">
            <a:solidFill>
              <a:srgbClr val="FF00FF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spc="-15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</a:rPr>
              <a:t>৪র্থ </a:t>
            </a:r>
            <a:r>
              <a:rPr lang="en-US" sz="4400" b="1" spc="-150" dirty="0" err="1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</a:rPr>
              <a:t>পর্ব</a:t>
            </a:r>
            <a:r>
              <a:rPr lang="en-US" sz="4400" b="1" spc="-150" dirty="0">
                <a:solidFill>
                  <a:srgbClr val="25212A"/>
                </a:solidFill>
                <a:latin typeface="Nikosh" pitchFamily="2" charset="0"/>
                <a:ea typeface="+mn-ea"/>
                <a:cs typeface="Nikosh" pitchFamily="2" charset="0"/>
              </a:rPr>
              <a:t> 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91372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448003"/>
            <a:ext cx="7239000" cy="904548"/>
          </a:xfrm>
          <a:solidFill>
            <a:srgbClr val="FFFF00"/>
          </a:solidFill>
          <a:ln w="5715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>
              <a:lnSpc>
                <a:spcPts val="4500"/>
              </a:lnSpc>
            </a:pPr>
            <a:r>
              <a:rPr lang="en-US" sz="6600" spc="-3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সেশন</a:t>
            </a:r>
            <a:r>
              <a:rPr lang="en-US" sz="6600" spc="-3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sz="6600" spc="-3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শেষে</a:t>
            </a:r>
            <a:r>
              <a:rPr lang="en-US" sz="6600" spc="-3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sz="6600" spc="-3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আমরা</a:t>
            </a:r>
            <a:r>
              <a:rPr lang="en-US" sz="6600" spc="-3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sz="6600" spc="-3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যা</a:t>
            </a:r>
            <a:r>
              <a:rPr lang="en-US" sz="6600" spc="-300" dirty="0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 </a:t>
            </a:r>
            <a:r>
              <a:rPr lang="en-US" sz="6600" spc="-300" dirty="0" err="1">
                <a:solidFill>
                  <a:srgbClr val="000000"/>
                </a:solidFill>
                <a:latin typeface="Nikosh" pitchFamily="2" charset="0"/>
                <a:ea typeface="+mn-ea"/>
                <a:cs typeface="Nikosh" pitchFamily="2" charset="0"/>
                <a:sym typeface="Arial"/>
              </a:rPr>
              <a:t>শিখবো</a:t>
            </a:r>
            <a:endParaRPr lang="en-US" sz="6600" spc="-300" dirty="0">
              <a:solidFill>
                <a:srgbClr val="000000"/>
              </a:solidFill>
              <a:latin typeface="Nikosh" pitchFamily="2" charset="0"/>
              <a:ea typeface="+mn-ea"/>
              <a:cs typeface="Nikosh" pitchFamily="2" charset="0"/>
              <a:sym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2235" y="1416349"/>
            <a:ext cx="7239000" cy="3056007"/>
          </a:xfrm>
          <a:ln w="57150">
            <a:solidFill>
              <a:srgbClr val="FF00FF"/>
            </a:solidFill>
          </a:ln>
        </p:spPr>
        <p:style>
          <a:lnRef idx="0">
            <a:schemeClr val="accent6"/>
          </a:lnRef>
          <a:fillRef idx="1001">
            <a:schemeClr val="lt1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১।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পিপলস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বেরকরণ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প্রণালী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</a:p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২।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ব্যক্তির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কাজের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সাথে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নির্গত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তাপের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পরিমাণ</a:t>
            </a:r>
            <a:endParaRPr lang="en-US" sz="43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  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নির্ণয়করণ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spc="-300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চার্ট</a:t>
            </a:r>
            <a:r>
              <a:rPr lang="en-US" sz="4300" b="1" spc="-30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ধারণাসমূহ</a:t>
            </a:r>
            <a:r>
              <a:rPr lang="en-US" sz="4300" b="1" spc="-30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  </a:t>
            </a:r>
            <a:r>
              <a:rPr lang="en-US" sz="4300" b="1" spc="-30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এবং</a:t>
            </a:r>
            <a:endParaRPr lang="en-US" sz="43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lvl="0" indent="-419100" algn="l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3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৩। </a:t>
            </a:r>
            <a:r>
              <a:rPr lang="en-US" sz="43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পিপলস</a:t>
            </a:r>
            <a:r>
              <a:rPr lang="en-US" sz="43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লোডের</a:t>
            </a:r>
            <a:r>
              <a:rPr lang="en-US" sz="43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dirty="0" err="1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সূত্র</a:t>
            </a:r>
            <a:r>
              <a:rPr lang="en-US" sz="4300" b="1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সম্পর্কে</a:t>
            </a:r>
            <a:r>
              <a:rPr lang="en-US" sz="43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4300" b="1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ধারণা</a:t>
            </a:r>
            <a:r>
              <a:rPr lang="en-US" sz="4300" b="1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।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797281"/>
                </a:solidFill>
              </a:rPr>
              <a:pPr/>
              <a:t>6</a:t>
            </a:fld>
            <a:endParaRPr lang="en-US">
              <a:solidFill>
                <a:srgbClr val="79728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340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0466" y="546250"/>
            <a:ext cx="7239000" cy="717332"/>
          </a:xfrm>
          <a:solidFill>
            <a:srgbClr val="00B050"/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ts val="2200"/>
              </a:lnSpc>
            </a:pP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br>
              <a:rPr lang="en-US" sz="5400" spc="-300" dirty="0">
                <a:solidFill>
                  <a:srgbClr val="FF0000"/>
                </a:solidFill>
                <a:latin typeface="Nikosh" pitchFamily="2" charset="0"/>
                <a:cs typeface="Nikosh" pitchFamily="2" charset="0"/>
              </a:rPr>
            </a:br>
            <a:r>
              <a:rPr lang="en-US" sz="6000" spc="-30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জব</a:t>
            </a:r>
            <a:r>
              <a:rPr lang="en-US" sz="6000" spc="-3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6000" spc="-30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নং</a:t>
            </a:r>
            <a:r>
              <a:rPr lang="en-US" sz="6000" spc="-3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-  ৬</a:t>
            </a:r>
            <a:endParaRPr lang="en-US" sz="6000" spc="-3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0466" y="1352550"/>
            <a:ext cx="7239000" cy="3139476"/>
          </a:xfr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5500" b="1" dirty="0" err="1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জবের</a:t>
            </a:r>
            <a:r>
              <a:rPr lang="en-US" sz="5500" b="1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 </a:t>
            </a:r>
            <a:r>
              <a:rPr lang="en-US" sz="5500" b="1" dirty="0" err="1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ikosh" pitchFamily="2" charset="0"/>
                <a:cs typeface="Nikosh" pitchFamily="2" charset="0"/>
              </a:rPr>
              <a:t>নাম</a:t>
            </a:r>
            <a:endParaRPr lang="en-US" sz="5500" b="1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kosh" pitchFamily="2" charset="0"/>
              <a:cs typeface="Nikosh" pitchFamily="2" charset="0"/>
            </a:endParaRPr>
          </a:p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66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পিপলস</a:t>
            </a:r>
            <a:r>
              <a:rPr lang="en-US" sz="66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লোড</a:t>
            </a:r>
            <a:r>
              <a:rPr lang="en-US" sz="6600" b="1" spc="-150" dirty="0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6600" b="1" spc="-150" dirty="0" err="1">
                <a:solidFill>
                  <a:srgbClr val="000000"/>
                </a:solidFill>
                <a:latin typeface="Nikosh" pitchFamily="2" charset="0"/>
                <a:cs typeface="Nikosh" pitchFamily="2" charset="0"/>
              </a:rPr>
              <a:t>পর্যবেক্ষণকরণ</a:t>
            </a:r>
            <a:endParaRPr lang="en-US" sz="6600" b="1" spc="-15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</a:pPr>
            <a:r>
              <a:rPr lang="en-US" sz="4800" b="1" spc="-150" dirty="0">
                <a:solidFill>
                  <a:srgbClr val="0000FF"/>
                </a:solidFill>
                <a:latin typeface="SutonnyMJ" pitchFamily="2" charset="0"/>
                <a:cs typeface="SutonnyMJ" pitchFamily="2" charset="0"/>
              </a:rPr>
              <a:t> </a:t>
            </a:r>
            <a:r>
              <a:rPr lang="en-US" sz="4800" b="1" spc="-150" dirty="0">
                <a:solidFill>
                  <a:srgbClr val="0000FF"/>
                </a:solidFill>
                <a:latin typeface="Nikosh" pitchFamily="2" charset="0"/>
                <a:cs typeface="Nikosh" pitchFamily="2" charset="0"/>
              </a:rPr>
              <a:t>(Study the people's load) </a:t>
            </a:r>
          </a:p>
          <a:p>
            <a:pPr lvl="0" indent="-419100">
              <a:spcBef>
                <a:spcPts val="0"/>
              </a:spcBef>
              <a:buClr>
                <a:srgbClr val="666666"/>
              </a:buClr>
              <a:buSzPts val="1800"/>
            </a:pPr>
            <a:endParaRPr lang="en-US" sz="3600" b="1" spc="-300" dirty="0">
              <a:solidFill>
                <a:srgbClr val="000000"/>
              </a:solidFill>
              <a:latin typeface="Nikosh" pitchFamily="2" charset="0"/>
              <a:cs typeface="Nikosh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47978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1681" y="435520"/>
            <a:ext cx="7315200" cy="1154006"/>
          </a:xfrm>
          <a:solidFill>
            <a:srgbClr val="FFFF00"/>
          </a:solidFill>
          <a:ln w="57150">
            <a:solidFill>
              <a:srgbClr val="000000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lvl="0" indent="-419100" algn="ctr"/>
            <a:r>
              <a:rPr lang="en-US" sz="5800" spc="-300" dirty="0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6. Study the people’s load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668356"/>
            <a:ext cx="7315200" cy="2823670"/>
          </a:xfrm>
          <a:solidFill>
            <a:schemeClr val="bg1"/>
          </a:solidFill>
          <a:ln w="57150">
            <a:solidFill>
              <a:srgbClr val="FF00FF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spcBef>
                <a:spcPts val="1200"/>
              </a:spcBef>
            </a:pPr>
            <a:r>
              <a:rPr lang="en-US" sz="5900" b="1" i="0" spc="-300" dirty="0">
                <a:solidFill>
                  <a:srgbClr val="FF0000"/>
                </a:solidFill>
              </a:rPr>
              <a:t>6.1</a:t>
            </a:r>
            <a:r>
              <a:rPr lang="en-US" sz="5900" b="1" i="0" spc="-300" dirty="0">
                <a:solidFill>
                  <a:srgbClr val="000000"/>
                </a:solidFill>
              </a:rPr>
              <a:t>Calculate the people’s </a:t>
            </a:r>
          </a:p>
          <a:p>
            <a:pPr marL="0" indent="0">
              <a:spcBef>
                <a:spcPts val="1200"/>
              </a:spcBef>
            </a:pPr>
            <a:r>
              <a:rPr lang="en-US" sz="5900" b="1" i="0" spc="-150" dirty="0">
                <a:solidFill>
                  <a:srgbClr val="000000"/>
                </a:solidFill>
              </a:rPr>
              <a:t>load for a general office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08909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4350"/>
            <a:ext cx="7315199" cy="3977676"/>
          </a:xfrm>
          <a:solidFill>
            <a:schemeClr val="bg1"/>
          </a:solidFill>
          <a:ln w="57150">
            <a:solidFill>
              <a:srgbClr val="00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marL="0" lvl="0">
              <a:spcBef>
                <a:spcPts val="1200"/>
              </a:spcBef>
            </a:pPr>
            <a:endParaRPr lang="en-US" sz="1000" b="1" i="0" spc="-150" dirty="0">
              <a:solidFill>
                <a:srgbClr val="000000"/>
              </a:solidFill>
            </a:endParaRPr>
          </a:p>
          <a:p>
            <a:pPr marL="0" lvl="0">
              <a:spcBef>
                <a:spcPts val="1200"/>
              </a:spcBef>
            </a:pPr>
            <a:r>
              <a:rPr lang="en-US" sz="5400" b="1" i="0" spc="-150" dirty="0">
                <a:solidFill>
                  <a:srgbClr val="FF0000"/>
                </a:solidFill>
              </a:rPr>
              <a:t>6.2 </a:t>
            </a:r>
            <a:r>
              <a:rPr lang="en-US" sz="5400" b="1" i="0" spc="-150" dirty="0">
                <a:solidFill>
                  <a:srgbClr val="000000"/>
                </a:solidFill>
              </a:rPr>
              <a:t>Calculate the people’s</a:t>
            </a:r>
          </a:p>
          <a:p>
            <a:pPr marL="0" lvl="0">
              <a:spcBef>
                <a:spcPts val="1200"/>
              </a:spcBef>
            </a:pPr>
            <a:r>
              <a:rPr lang="en-US" sz="5600" b="1" i="0" dirty="0">
                <a:solidFill>
                  <a:srgbClr val="000000"/>
                </a:solidFill>
              </a:rPr>
              <a:t>load for a </a:t>
            </a:r>
            <a:r>
              <a:rPr lang="en-US" sz="5600" b="1" i="0" dirty="0">
                <a:solidFill>
                  <a:srgbClr val="FF0000"/>
                </a:solidFill>
              </a:rPr>
              <a:t>Gymnasium</a:t>
            </a:r>
            <a:r>
              <a:rPr lang="en-US" sz="5600" b="1" i="0" dirty="0">
                <a:solidFill>
                  <a:srgbClr val="000000"/>
                </a:solidFill>
              </a:rPr>
              <a:t>/</a:t>
            </a:r>
          </a:p>
          <a:p>
            <a:pPr marL="0" lvl="0">
              <a:spcBef>
                <a:spcPts val="1200"/>
              </a:spcBef>
            </a:pPr>
            <a:r>
              <a:rPr lang="en-US" sz="5400" b="1" i="0" dirty="0">
                <a:solidFill>
                  <a:srgbClr val="0000FF"/>
                </a:solidFill>
              </a:rPr>
              <a:t>Auditorium</a:t>
            </a:r>
            <a:r>
              <a:rPr lang="en-US" sz="5400" b="1" i="0" dirty="0">
                <a:solidFill>
                  <a:srgbClr val="000000"/>
                </a:solidFill>
              </a:rPr>
              <a:t>/ </a:t>
            </a:r>
            <a:r>
              <a:rPr lang="en-US" sz="5400" b="1" i="0" dirty="0">
                <a:solidFill>
                  <a:srgbClr val="009900"/>
                </a:solidFill>
              </a:rPr>
              <a:t>Restaurant</a:t>
            </a:r>
          </a:p>
          <a:p>
            <a:endParaRPr lang="en-US" b="1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 rot="16200000">
            <a:off x="-1371598" y="2241264"/>
            <a:ext cx="4038602" cy="584775"/>
          </a:xfrm>
          <a:prstGeom prst="rect">
            <a:avLst/>
          </a:prstGeom>
          <a:solidFill>
            <a:srgbClr val="FF00FF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উপস্থাপনায়ঃ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আবু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মোহাম্মদ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আতিকুল্যা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ইন্সট্রাক্টর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(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আর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এসি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) 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ঢাকা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পলিটেকনিক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ইন্সটিটিউট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</a:t>
            </a:r>
            <a:r>
              <a:rPr lang="en-US" sz="1600" b="1" dirty="0" err="1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তেজগাঁও</a:t>
            </a:r>
            <a:r>
              <a:rPr lang="en-US" sz="1600" b="1" dirty="0">
                <a:solidFill>
                  <a:schemeClr val="bg1"/>
                </a:solidFill>
                <a:latin typeface="Nikosh" pitchFamily="2" charset="0"/>
                <a:cs typeface="Nikosh" pitchFamily="2" charset="0"/>
              </a:rPr>
              <a:t>, ঢাকা-১২০৮।</a:t>
            </a:r>
          </a:p>
        </p:txBody>
      </p:sp>
      <p:sp>
        <p:nvSpPr>
          <p:cNvPr id="6" name="Rectangle 5"/>
          <p:cNvSpPr/>
          <p:nvPr/>
        </p:nvSpPr>
        <p:spPr>
          <a:xfrm>
            <a:off x="-19050" y="4933950"/>
            <a:ext cx="9144000" cy="228600"/>
          </a:xfrm>
          <a:prstGeom prst="rect">
            <a:avLst/>
          </a:prstGeom>
          <a:solidFill>
            <a:srgbClr val="00FFF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ClrTx/>
              <a:buFontTx/>
              <a:buNone/>
              <a:defRPr/>
            </a:pPr>
            <a:r>
              <a:rPr lang="en-US" b="1" dirty="0">
                <a:solidFill>
                  <a:srgbClr val="25212A"/>
                </a:solidFill>
                <a:latin typeface="Academy Engraved LET" pitchFamily="2" charset="0"/>
              </a:rPr>
              <a:t>Presented By : A.M.ATIQULLAH, INSTRUCTOR(Tech) RAC </a:t>
            </a:r>
            <a:r>
              <a:rPr lang="en-US" b="1" dirty="0">
                <a:solidFill>
                  <a:srgbClr val="25212A"/>
                </a:solidFill>
                <a:latin typeface="Times New Roman" pitchFamily="18" charset="0"/>
                <a:cs typeface="Times New Roman" pitchFamily="18" charset="0"/>
              </a:rPr>
              <a:t>DHAKA POLYTECHNIC INSTITUTE, Dhaka-1208</a:t>
            </a:r>
            <a:endParaRPr lang="en-US" sz="1100" b="1" dirty="0">
              <a:solidFill>
                <a:srgbClr val="25212A"/>
              </a:solidFill>
              <a:latin typeface="Book Antiqua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06" y="4449494"/>
            <a:ext cx="585787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763000" y="0"/>
            <a:ext cx="381000" cy="51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swald"/>
              <a:buNone/>
              <a:defRPr sz="4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200" spc="-3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358157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Quintus template">
  <a:themeElements>
    <a:clrScheme name="Custom 347">
      <a:dk1>
        <a:srgbClr val="25212A"/>
      </a:dk1>
      <a:lt1>
        <a:srgbClr val="FFFFFF"/>
      </a:lt1>
      <a:dk2>
        <a:srgbClr val="797281"/>
      </a:dk2>
      <a:lt2>
        <a:srgbClr val="E7E6E9"/>
      </a:lt2>
      <a:accent1>
        <a:srgbClr val="B87647"/>
      </a:accent1>
      <a:accent2>
        <a:srgbClr val="A85A5A"/>
      </a:accent2>
      <a:accent3>
        <a:srgbClr val="853E61"/>
      </a:accent3>
      <a:accent4>
        <a:srgbClr val="5C3959"/>
      </a:accent4>
      <a:accent5>
        <a:srgbClr val="CC4125"/>
      </a:accent5>
      <a:accent6>
        <a:srgbClr val="DD916B"/>
      </a:accent6>
      <a:hlink>
        <a:srgbClr val="25212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6832</TotalTime>
  <Words>2344</Words>
  <Application>Microsoft Office PowerPoint</Application>
  <PresentationFormat>On-screen Show (16:9)</PresentationFormat>
  <Paragraphs>363</Paragraphs>
  <Slides>39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1" baseType="lpstr">
      <vt:lpstr>Arial</vt:lpstr>
      <vt:lpstr>Book Antiqua</vt:lpstr>
      <vt:lpstr>Times New Roman</vt:lpstr>
      <vt:lpstr>Tinos</vt:lpstr>
      <vt:lpstr>Tw Cen MT Condensed</vt:lpstr>
      <vt:lpstr>Nikosh</vt:lpstr>
      <vt:lpstr>Calibri</vt:lpstr>
      <vt:lpstr>Oswald</vt:lpstr>
      <vt:lpstr>SutonnyMJ</vt:lpstr>
      <vt:lpstr>Academy Engraved LET</vt:lpstr>
      <vt:lpstr>Cambria Math</vt:lpstr>
      <vt:lpstr>Quintus template</vt:lpstr>
      <vt:lpstr>পৃথিবীতে সবচেয়ে বড় সমস্যা সফলতা অর্জন করা</vt:lpstr>
      <vt:lpstr>                 জব নং- ৬</vt:lpstr>
      <vt:lpstr>6</vt:lpstr>
      <vt:lpstr>  wkÿK cwiwPwZ</vt:lpstr>
      <vt:lpstr>কুলিং অ্যান্ড ‍হিটিং লোড ক্যালকুলেশন Cooling And Heating Load Calculation</vt:lpstr>
      <vt:lpstr>সেশন শেষে আমরা যা শিখবো</vt:lpstr>
      <vt:lpstr>       জব নং-  ৬</vt:lpstr>
      <vt:lpstr>6. Study the people’s load</vt:lpstr>
      <vt:lpstr>PowerPoint Presentation</vt:lpstr>
      <vt:lpstr>নমূনা</vt:lpstr>
      <vt:lpstr>PowerPoint Presentation</vt:lpstr>
      <vt:lpstr>6</vt:lpstr>
      <vt:lpstr>জব শীট</vt:lpstr>
      <vt:lpstr>উদ্দেশ্য (Objectives):</vt:lpstr>
      <vt:lpstr>কার্যপ্রণালী (Working  procedure)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উদাহরণ-১ ( পিপলস লোড )</vt:lpstr>
      <vt:lpstr>সমাধানঃ</vt:lpstr>
      <vt:lpstr>PowerPoint Presentation</vt:lpstr>
      <vt:lpstr>PowerPoint Presentation</vt:lpstr>
      <vt:lpstr>PowerPoint Presentation</vt:lpstr>
      <vt:lpstr>উদাহরণ - ২ (পিপলস লোড )</vt:lpstr>
      <vt:lpstr>সমাধান (Soluation)</vt:lpstr>
      <vt:lpstr>PowerPoint Presentation</vt:lpstr>
      <vt:lpstr>উদাহরণ - ৩ (পিপলস লোড )</vt:lpstr>
      <vt:lpstr>সমাধান (Soluation)</vt:lpstr>
      <vt:lpstr>PowerPoint Presentation</vt:lpstr>
      <vt:lpstr>সাবধানতা (Precaution)</vt:lpstr>
      <vt:lpstr>মন্তব্য (Remarks) </vt:lpstr>
      <vt:lpstr>PowerPoint Presentation</vt:lpstr>
      <vt:lpstr>পরবর্তী  জব নং-০৭</vt:lpstr>
      <vt:lpstr>THANKS!</vt:lpstr>
      <vt:lpstr>PowerPoint Presentation</vt:lpstr>
      <vt:lpstr>PowerPoint Presentation</vt:lpstr>
      <vt:lpstr>ধন্যবাদ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atiqullah</dc:creator>
  <cp:lastModifiedBy>A.M. Atiqullah</cp:lastModifiedBy>
  <cp:revision>2888</cp:revision>
  <dcterms:modified xsi:type="dcterms:W3CDTF">2021-12-24T14:59:09Z</dcterms:modified>
</cp:coreProperties>
</file>